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Roboto Serif"/>
      <p:regular r:id="rId50"/>
      <p:bold r:id="rId51"/>
      <p:italic r:id="rId52"/>
      <p:boldItalic r:id="rId53"/>
    </p:embeddedFont>
    <p:embeddedFont>
      <p:font typeface="Roboto"/>
      <p:regular r:id="rId54"/>
      <p:bold r:id="rId55"/>
      <p:italic r:id="rId56"/>
      <p:boldItalic r:id="rId57"/>
    </p:embeddedFont>
    <p:embeddedFont>
      <p:font typeface="Roboto Mono"/>
      <p:regular r:id="rId58"/>
      <p:bold r:id="rId59"/>
      <p:italic r:id="rId60"/>
      <p:boldItalic r:id="rId61"/>
    </p:embeddedFont>
    <p:embeddedFont>
      <p:font typeface="Merriweather"/>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B6DBB54-01FA-4F48-836F-1BE3D7A120AB}">
  <a:tblStyle styleId="{EB6DBB54-01FA-4F48-836F-1BE3D7A120A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erriweather-regular.fntdata"/><Relationship Id="rId61" Type="http://schemas.openxmlformats.org/officeDocument/2006/relationships/font" Target="fonts/RobotoMono-boldItalic.fntdata"/><Relationship Id="rId20" Type="http://schemas.openxmlformats.org/officeDocument/2006/relationships/slide" Target="slides/slide15.xml"/><Relationship Id="rId64" Type="http://schemas.openxmlformats.org/officeDocument/2006/relationships/font" Target="fonts/Merriweather-italic.fntdata"/><Relationship Id="rId63" Type="http://schemas.openxmlformats.org/officeDocument/2006/relationships/font" Target="fonts/Merriweather-bold.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Merriweather-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Mono-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Serif-bold.fntdata"/><Relationship Id="rId50" Type="http://schemas.openxmlformats.org/officeDocument/2006/relationships/font" Target="fonts/RobotoSerif-regular.fntdata"/><Relationship Id="rId53" Type="http://schemas.openxmlformats.org/officeDocument/2006/relationships/font" Target="fonts/RobotoSerif-boldItalic.fntdata"/><Relationship Id="rId52" Type="http://schemas.openxmlformats.org/officeDocument/2006/relationships/font" Target="fonts/RobotoSerif-italic.fntdata"/><Relationship Id="rId11" Type="http://schemas.openxmlformats.org/officeDocument/2006/relationships/slide" Target="slides/slide6.xml"/><Relationship Id="rId55" Type="http://schemas.openxmlformats.org/officeDocument/2006/relationships/font" Target="fonts/Roboto-bold.fntdata"/><Relationship Id="rId10" Type="http://schemas.openxmlformats.org/officeDocument/2006/relationships/slide" Target="slides/slide5.xml"/><Relationship Id="rId54" Type="http://schemas.openxmlformats.org/officeDocument/2006/relationships/font" Target="fonts/Roboto-regular.fntdata"/><Relationship Id="rId13" Type="http://schemas.openxmlformats.org/officeDocument/2006/relationships/slide" Target="slides/slide8.xml"/><Relationship Id="rId57" Type="http://schemas.openxmlformats.org/officeDocument/2006/relationships/font" Target="fonts/Roboto-boldItalic.fntdata"/><Relationship Id="rId12" Type="http://schemas.openxmlformats.org/officeDocument/2006/relationships/slide" Target="slides/slide7.xml"/><Relationship Id="rId56" Type="http://schemas.openxmlformats.org/officeDocument/2006/relationships/font" Target="fonts/Roboto-italic.fntdata"/><Relationship Id="rId15" Type="http://schemas.openxmlformats.org/officeDocument/2006/relationships/slide" Target="slides/slide10.xml"/><Relationship Id="rId59" Type="http://schemas.openxmlformats.org/officeDocument/2006/relationships/font" Target="fonts/RobotoMono-bold.fntdata"/><Relationship Id="rId14" Type="http://schemas.openxmlformats.org/officeDocument/2006/relationships/slide" Target="slides/slide9.xml"/><Relationship Id="rId58" Type="http://schemas.openxmlformats.org/officeDocument/2006/relationships/font" Target="fonts/RobotoMon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ba9300aa2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ba9300aa2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ba9300aa2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ba9300aa2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ba9300aa2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ba9300aa2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ba9300aa2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ba9300aa2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ba9300aa2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ba9300aa2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Courier New"/>
                <a:ea typeface="Courier New"/>
                <a:cs typeface="Courier New"/>
                <a:sym typeface="Courier New"/>
              </a:rPr>
              <a:t>An Ox came down to a reedy pool to drink. As he splashed heavily into the water, he crushed a young Frog into the mud. The old Frog soon missed the little one and asked his brothers and sisters what had become of him. A great big monster, said one of them, stepped on little brother with one of his huge feet! Big, was he! said the old Frog, puffing herself up. Was he as big as this? Oh, much bigger! they cried. The Frog puffed up still more. He could not have been bigger than this, she said. But the little Frogs all declared that the monster was much, much bigger and the old Frog kept puffing herself out more and more until, all at once, she burst.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ba9300aa2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ba9300aa2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dk1"/>
                </a:solidFill>
                <a:latin typeface="Courier New"/>
                <a:ea typeface="Courier New"/>
                <a:cs typeface="Courier New"/>
                <a:sym typeface="Courier New"/>
              </a:rPr>
              <a:t>An Ox came down to a reedy pool to drink. As he splashed heavily into the water, he crushed a young Frog into the mud. The old Frog soon missed the little one and asked his brothers and sisters what had become of him. A great big monster, said one of them, stepped on little brother with one of his huge feet! Big, was he! said the old Frog, puffing herself up. Was he as big as this? Oh, much bigger! they cried. The Frog puffed up still more. He could not have been bigger than this, she said. But the little Frogs all declared that the monster was much, much bigger and the old Frog kept puffing herself out more and more until, all at once, she burst.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ba9300aa2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ba9300aa2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ba9300aa2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ba9300aa2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ba9300aa2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ba9300aa2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Original Aesop: </a:t>
            </a:r>
            <a:r>
              <a:rPr lang="en"/>
              <a:t>Always stop to think whether your fun may not be the cause of another's unhappiness.</a:t>
            </a:r>
            <a:endParaRPr/>
          </a:p>
          <a:p>
            <a:pPr indent="0" lvl="0" marL="0" rtl="0" algn="l">
              <a:spcBef>
                <a:spcPts val="0"/>
              </a:spcBef>
              <a:spcAft>
                <a:spcPts val="0"/>
              </a:spcAft>
              <a:buNone/>
            </a:pPr>
            <a:r>
              <a:rPr lang="en"/>
              <a:t>(omitted first three fables to fit on the slide)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ba9300aa21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ba9300aa21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b092ea80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b092ea80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800">
                <a:solidFill>
                  <a:srgbClr val="ADADAD"/>
                </a:solidFill>
                <a:latin typeface="Roboto"/>
                <a:ea typeface="Roboto"/>
                <a:cs typeface="Roboto"/>
                <a:sym typeface="Roboto"/>
              </a:rPr>
              <a:t>Addressing the possibility of future endangerment wrought by AI agents is of current interest in AI safety research.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ba9300aa21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ba9300aa21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ba9300aa21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ba9300aa21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ba9300aa21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ba9300aa21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0 = agreement equivalent to chance. 0.1 – 0.20 = slight agreement. 0.21 – 0.40 = fair agreement.</a:t>
            </a:r>
            <a:endParaRPr/>
          </a:p>
          <a:p>
            <a:pPr indent="0" lvl="0" marL="0" rtl="0" algn="l">
              <a:spcBef>
                <a:spcPts val="1200"/>
              </a:spcBef>
              <a:spcAft>
                <a:spcPts val="0"/>
              </a:spcAft>
              <a:buNone/>
            </a:pPr>
            <a:r>
              <a:rPr lang="en"/>
              <a:t>Thank you to Jordan Thomas, Nick Hankins, and Zach Schultz</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Q1_A1_A2 	0.285</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Q1_A1_A3	0.237</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Q1_A2_A3	0.314</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Q2_A1_A2	0.157</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Q2_A1_A3	0.368</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Q2_A2_A3	0.270</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ba9300aa21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ba9300aa21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Visualizations were created via Python Scikit-learn and Matplotlib PyPlot.</a:t>
            </a:r>
            <a:endParaRPr>
              <a:solidFill>
                <a:schemeClr val="dk1"/>
              </a:solidFill>
            </a:endParaRPr>
          </a:p>
          <a:p>
            <a:pPr indent="0" lvl="0" marL="0" rtl="0" algn="l">
              <a:lnSpc>
                <a:spcPct val="115000"/>
              </a:lnSpc>
              <a:spcBef>
                <a:spcPts val="0"/>
              </a:spcBef>
              <a:spcAft>
                <a:spcPts val="0"/>
              </a:spcAft>
              <a:buNone/>
            </a:pPr>
            <a:r>
              <a:rPr lang="en">
                <a:solidFill>
                  <a:schemeClr val="dk1"/>
                </a:solidFill>
              </a:rPr>
              <a:t>a</a:t>
            </a:r>
            <a:r>
              <a:rPr lang="en">
                <a:solidFill>
                  <a:schemeClr val="dk1"/>
                </a:solidFill>
              </a:rPr>
              <a:t>1 JThomas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a2 NHankins</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ba9300aa2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ba9300aa21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Visualizations were created via Python Scikit-learn and Matplotlib PyPlot.</a:t>
            </a:r>
            <a:endParaRPr>
              <a:solidFill>
                <a:schemeClr val="dk1"/>
              </a:solidFill>
            </a:endParaRPr>
          </a:p>
          <a:p>
            <a:pPr indent="0" lvl="0" marL="0" rtl="0" algn="l">
              <a:lnSpc>
                <a:spcPct val="115000"/>
              </a:lnSpc>
              <a:spcBef>
                <a:spcPts val="0"/>
              </a:spcBef>
              <a:spcAft>
                <a:spcPts val="0"/>
              </a:spcAft>
              <a:buNone/>
            </a:pPr>
            <a:r>
              <a:rPr lang="en">
                <a:solidFill>
                  <a:schemeClr val="dk1"/>
                </a:solidFill>
              </a:rPr>
              <a:t>a1 JThomas</a:t>
            </a:r>
            <a:endParaRPr>
              <a:solidFill>
                <a:schemeClr val="dk1"/>
              </a:solidFill>
            </a:endParaRPr>
          </a:p>
          <a:p>
            <a:pPr indent="0" lvl="0" marL="0" rtl="0" algn="l">
              <a:lnSpc>
                <a:spcPct val="115000"/>
              </a:lnSpc>
              <a:spcBef>
                <a:spcPts val="0"/>
              </a:spcBef>
              <a:spcAft>
                <a:spcPts val="0"/>
              </a:spcAft>
              <a:buNone/>
            </a:pPr>
            <a:r>
              <a:rPr lang="en">
                <a:solidFill>
                  <a:schemeClr val="dk1"/>
                </a:solidFill>
              </a:rPr>
              <a:t>a3 ZSchultz</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ba9300aa21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ba9300aa21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Visualizations were created via Python Scikit-learn and Matplotlib PyPlot.</a:t>
            </a:r>
            <a:endParaRPr>
              <a:solidFill>
                <a:schemeClr val="dk1"/>
              </a:solidFill>
            </a:endParaRPr>
          </a:p>
          <a:p>
            <a:pPr indent="0" lvl="0" marL="0" rtl="0" algn="l">
              <a:lnSpc>
                <a:spcPct val="115000"/>
              </a:lnSpc>
              <a:spcBef>
                <a:spcPts val="0"/>
              </a:spcBef>
              <a:spcAft>
                <a:spcPts val="0"/>
              </a:spcAft>
              <a:buNone/>
            </a:pPr>
            <a:r>
              <a:rPr lang="en">
                <a:solidFill>
                  <a:schemeClr val="dk1"/>
                </a:solidFill>
              </a:rPr>
              <a:t>a2 NHankins</a:t>
            </a:r>
            <a:endParaRPr>
              <a:solidFill>
                <a:schemeClr val="dk1"/>
              </a:solidFill>
            </a:endParaRPr>
          </a:p>
          <a:p>
            <a:pPr indent="0" lvl="0" marL="0" rtl="0" algn="l">
              <a:lnSpc>
                <a:spcPct val="115000"/>
              </a:lnSpc>
              <a:spcBef>
                <a:spcPts val="0"/>
              </a:spcBef>
              <a:spcAft>
                <a:spcPts val="0"/>
              </a:spcAft>
              <a:buNone/>
            </a:pPr>
            <a:r>
              <a:rPr lang="en">
                <a:solidFill>
                  <a:schemeClr val="dk1"/>
                </a:solidFill>
              </a:rPr>
              <a:t>a3 ZSchultz</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ba9300aa21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ba9300aa21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F1 score is the harmonic mean of the precision and recall.</a:t>
            </a:r>
            <a:endParaRPr/>
          </a:p>
          <a:p>
            <a:pPr indent="0" lvl="0" marL="0" rtl="0" algn="l">
              <a:spcBef>
                <a:spcPts val="0"/>
              </a:spcBef>
              <a:spcAft>
                <a:spcPts val="0"/>
              </a:spcAft>
              <a:buNone/>
            </a:pPr>
            <a:r>
              <a:rPr lang="en"/>
              <a:t>calculated from the precision and recall of the test, where the precision is the number of true positive results divided by the number of all positive results, including those not identified correctly, and the recall is the number of true positive results divided by the number of all samples that should have been identified as positive.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ba9300aa21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ba9300aa21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BLANC value can range from -1 to 1, but as shown in next sections the typical values are between 0 (summary is useless) and 0.3 (summary provides 30% help).</a:t>
            </a:r>
            <a:endParaRPr/>
          </a:p>
          <a:p>
            <a:pPr indent="0" lvl="0" marL="0" rtl="0" algn="l">
              <a:spcBef>
                <a:spcPts val="0"/>
              </a:spcBef>
              <a:spcAft>
                <a:spcPts val="0"/>
              </a:spcAft>
              <a:buNone/>
            </a:pPr>
            <a:r>
              <a:rPr lang="en"/>
              <a:t>We define BLANC-help as the difference between the accuracy As of unmasking with the summary and the accuracy Af of unmasking with the filler (Vasilyev 2020)</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ba9300aa21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ba9300aa21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ba9300aa21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ba9300aa21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To be wise, you must know how to laugh at yourself.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ba9300aa2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ba9300aa2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ba9300aa2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ba9300aa2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ba9300aa21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ba9300aa21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ba9300aa21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ba9300aa21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ba9300aa21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ba9300aa21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ba9300aa21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ba9300aa21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Sorry these are a bit rough and ready. Snipped from google sheets column stats.</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ba9300aa21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ba9300aa21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ba9300aa21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ba9300aa21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ba9300aa21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ba9300aa21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ba9300aa21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ba9300aa21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ba9300aa21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ba9300aa21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ba9300aa2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ba9300aa2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ba9300aa21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ba9300aa21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ba9300aa21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ba9300aa21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Plate from "The Fables of Aesop", "The Eagle and the Beetle", 1909 Edward Julius Detmold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ba9300aa21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ba9300aa21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ba9300aa21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ba9300aa21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ba9300aa21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ba9300aa21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where po is the relative observed agreement among raters, and pe is the hypothetical probability of chance agreement, using the observed data to calculate the probabilities of each observer randomly seeing each category. If the raters are in complete agreement then κ = 1 {\textstyle \kappa =1}. If there is no agreement among the raters other than what would be expected by chance (as given by pe), κ = 0 {\textstyle \kappa =0}.</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ba9300aa2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ba9300aa2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ba9300aa2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ba9300aa2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6B trainable parameters</a:t>
            </a:r>
            <a:endParaRPr/>
          </a:p>
          <a:p>
            <a:pPr indent="0" lvl="0" marL="0" rtl="0" algn="l">
              <a:spcBef>
                <a:spcPts val="0"/>
              </a:spcBef>
              <a:spcAft>
                <a:spcPts val="0"/>
              </a:spcAft>
              <a:buNone/>
            </a:pPr>
            <a:r>
              <a:rPr lang="en"/>
              <a:t>The model consists of 28 layers with a model dimension of 4096, and a feedforward dimension of 16384. The model dimension is split into 16 heads, each with a dimension of 256. Rotary Position Embedding (RoPE) is applied to 64 dimensions of each head. </a:t>
            </a:r>
            <a:endParaRPr/>
          </a:p>
          <a:p>
            <a:pPr indent="0" lvl="0" marL="0" rtl="0" algn="l">
              <a:spcBef>
                <a:spcPts val="0"/>
              </a:spcBef>
              <a:spcAft>
                <a:spcPts val="0"/>
              </a:spcAft>
              <a:buNone/>
            </a:pPr>
            <a:r>
              <a:rPr lang="en"/>
              <a:t>A transformer is a deep learning model with self-attention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ba9300aa21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ba9300aa21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ba9300aa2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ba9300aa2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ba9300aa21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ba9300aa21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Merriweather"/>
              <a:buNone/>
              <a:defRPr sz="2800">
                <a:solidFill>
                  <a:schemeClr val="dk1"/>
                </a:solidFill>
                <a:latin typeface="Merriweather"/>
                <a:ea typeface="Merriweather"/>
                <a:cs typeface="Merriweather"/>
                <a:sym typeface="Merriweather"/>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5.png"/><Relationship Id="rId4" Type="http://schemas.openxmlformats.org/officeDocument/2006/relationships/hyperlink" Target="https://distill.pub/2019/safety-needs-social-scientists/" TargetMode="External"/><Relationship Id="rId5" Type="http://schemas.openxmlformats.org/officeDocument/2006/relationships/hyperlink" Target="https://doi.org/10.1007/978-3-319-21365-1_16" TargetMode="External"/><Relationship Id="rId6" Type="http://schemas.openxmlformats.org/officeDocument/2006/relationships/hyperlink" Target="https://doi.org/10.1007/978-3-319-99229-7_45" TargetMode="External"/><Relationship Id="rId7" Type="http://schemas.openxmlformats.org/officeDocument/2006/relationships/hyperlink" Target="https://www.bbc.com/news/technology-62275326"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67000"/>
          </a:blip>
          <a:stretch>
            <a:fillRect/>
          </a:stretch>
        </p:blipFill>
        <p:spPr>
          <a:xfrm>
            <a:off x="0" y="0"/>
            <a:ext cx="9144000" cy="4148135"/>
          </a:xfrm>
          <a:prstGeom prst="rect">
            <a:avLst/>
          </a:prstGeom>
          <a:noFill/>
          <a:ln>
            <a:noFill/>
          </a:ln>
        </p:spPr>
      </p:pic>
      <p:sp>
        <p:nvSpPr>
          <p:cNvPr id="55" name="Google Shape;55;p13"/>
          <p:cNvSpPr txBox="1"/>
          <p:nvPr>
            <p:ph type="ctrTitle"/>
          </p:nvPr>
        </p:nvSpPr>
        <p:spPr>
          <a:xfrm>
            <a:off x="311700" y="2515925"/>
            <a:ext cx="8520600" cy="1484400"/>
          </a:xfrm>
          <a:prstGeom prst="rect">
            <a:avLst/>
          </a:prstGeom>
          <a:effectLst>
            <a:outerShdw blurRad="57150" rotWithShape="0" algn="bl" dir="5400000" dist="19050">
              <a:srgbClr val="000000"/>
            </a:outerShdw>
          </a:effectLst>
        </p:spPr>
        <p:txBody>
          <a:bodyPr anchorCtr="0" anchor="b" bIns="91425" lIns="91425" spcFirstLastPara="1" rIns="91425" wrap="square" tIns="91425">
            <a:normAutofit/>
          </a:bodyPr>
          <a:lstStyle/>
          <a:p>
            <a:pPr indent="0" lvl="0" marL="0" rtl="0" algn="ctr">
              <a:spcBef>
                <a:spcPts val="0"/>
              </a:spcBef>
              <a:spcAft>
                <a:spcPts val="0"/>
              </a:spcAft>
              <a:buNone/>
            </a:pPr>
            <a:r>
              <a:rPr lang="en" sz="4300">
                <a:latin typeface="Merriweather"/>
                <a:ea typeface="Merriweather"/>
                <a:cs typeface="Merriweather"/>
                <a:sym typeface="Merriweather"/>
              </a:rPr>
              <a:t>What’s the Moral of the Story?</a:t>
            </a:r>
            <a:endParaRPr sz="4300">
              <a:latin typeface="Merriweather"/>
              <a:ea typeface="Merriweather"/>
              <a:cs typeface="Merriweather"/>
              <a:sym typeface="Merriweather"/>
            </a:endParaRPr>
          </a:p>
        </p:txBody>
      </p:sp>
      <p:sp>
        <p:nvSpPr>
          <p:cNvPr id="56" name="Google Shape;56;p13"/>
          <p:cNvSpPr txBox="1"/>
          <p:nvPr>
            <p:ph idx="1" type="subTitle"/>
          </p:nvPr>
        </p:nvSpPr>
        <p:spPr>
          <a:xfrm>
            <a:off x="311700" y="4211850"/>
            <a:ext cx="8520600" cy="792600"/>
          </a:xfrm>
          <a:prstGeom prst="rect">
            <a:avLst/>
          </a:prstGeom>
          <a:effectLst>
            <a:outerShdw blurRad="57150" rotWithShape="0" algn="bl" dir="5400000" dist="19050">
              <a:srgbClr val="38761D">
                <a:alpha val="50000"/>
              </a:srgbClr>
            </a:outerShdw>
          </a:effectLst>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Extracting Moral Themes from Folktales </a:t>
            </a:r>
            <a:endParaRPr/>
          </a:p>
          <a:p>
            <a:pPr indent="0" lvl="0" marL="0" rtl="0" algn="ctr">
              <a:spcBef>
                <a:spcPts val="0"/>
              </a:spcBef>
              <a:spcAft>
                <a:spcPts val="0"/>
              </a:spcAft>
              <a:buNone/>
            </a:pPr>
            <a:r>
              <a:rPr lang="en"/>
              <a:t>via Large Language Model GPT-J</a:t>
            </a:r>
            <a:endParaRPr/>
          </a:p>
        </p:txBody>
      </p:sp>
      <p:sp>
        <p:nvSpPr>
          <p:cNvPr id="57" name="Google Shape;57;p13"/>
          <p:cNvSpPr txBox="1"/>
          <p:nvPr/>
        </p:nvSpPr>
        <p:spPr>
          <a:xfrm>
            <a:off x="114875" y="4300350"/>
            <a:ext cx="2566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accent2"/>
                </a:solidFill>
                <a:latin typeface="Merriweather"/>
                <a:ea typeface="Merriweather"/>
                <a:cs typeface="Merriweather"/>
                <a:sym typeface="Merriweather"/>
              </a:rPr>
              <a:t>Cassady Shoaff</a:t>
            </a:r>
            <a:endParaRPr i="1">
              <a:solidFill>
                <a:schemeClr val="accent2"/>
              </a:solidFill>
              <a:latin typeface="Merriweather"/>
              <a:ea typeface="Merriweather"/>
              <a:cs typeface="Merriweather"/>
              <a:sym typeface="Merriweather"/>
            </a:endParaRPr>
          </a:p>
          <a:p>
            <a:pPr indent="0" lvl="0" marL="0" rtl="0" algn="l">
              <a:spcBef>
                <a:spcPts val="0"/>
              </a:spcBef>
              <a:spcAft>
                <a:spcPts val="0"/>
              </a:spcAft>
              <a:buNone/>
            </a:pPr>
            <a:r>
              <a:rPr i="1" lang="en">
                <a:solidFill>
                  <a:schemeClr val="accent2"/>
                </a:solidFill>
                <a:latin typeface="Merriweather"/>
                <a:ea typeface="Merriweather"/>
                <a:cs typeface="Merriweather"/>
                <a:sym typeface="Merriweather"/>
              </a:rPr>
              <a:t>M.S. Computational Linguistics</a:t>
            </a:r>
            <a:endParaRPr i="1">
              <a:solidFill>
                <a:schemeClr val="accent2"/>
              </a:solidFill>
              <a:latin typeface="Merriweather"/>
              <a:ea typeface="Merriweather"/>
              <a:cs typeface="Merriweather"/>
              <a:sym typeface="Merriweather"/>
            </a:endParaRPr>
          </a:p>
        </p:txBody>
      </p:sp>
      <p:sp>
        <p:nvSpPr>
          <p:cNvPr id="58" name="Google Shape;58;p13"/>
          <p:cNvSpPr txBox="1"/>
          <p:nvPr/>
        </p:nvSpPr>
        <p:spPr>
          <a:xfrm>
            <a:off x="7063775" y="4300350"/>
            <a:ext cx="20049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a:solidFill>
                  <a:schemeClr val="accent2"/>
                </a:solidFill>
                <a:latin typeface="Merriweather"/>
                <a:ea typeface="Merriweather"/>
                <a:cs typeface="Merriweather"/>
                <a:sym typeface="Merriweather"/>
              </a:rPr>
              <a:t>Advisor:</a:t>
            </a:r>
            <a:endParaRPr i="1">
              <a:solidFill>
                <a:schemeClr val="accent2"/>
              </a:solidFill>
              <a:latin typeface="Merriweather"/>
              <a:ea typeface="Merriweather"/>
              <a:cs typeface="Merriweather"/>
              <a:sym typeface="Merriweather"/>
            </a:endParaRPr>
          </a:p>
          <a:p>
            <a:pPr indent="0" lvl="0" marL="0" rtl="0" algn="r">
              <a:spcBef>
                <a:spcPts val="0"/>
              </a:spcBef>
              <a:spcAft>
                <a:spcPts val="0"/>
              </a:spcAft>
              <a:buNone/>
            </a:pPr>
            <a:r>
              <a:rPr i="1" lang="en">
                <a:solidFill>
                  <a:schemeClr val="accent2"/>
                </a:solidFill>
                <a:latin typeface="Merriweather"/>
                <a:ea typeface="Merriweather"/>
                <a:cs typeface="Merriweather"/>
                <a:sym typeface="Merriweather"/>
              </a:rPr>
              <a:t>Dr. Anna Feldman</a:t>
            </a:r>
            <a:endParaRPr i="1">
              <a:solidFill>
                <a:schemeClr val="accent2"/>
              </a:solidFill>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Compute Resources</a:t>
            </a:r>
            <a:endParaRPr/>
          </a:p>
        </p:txBody>
      </p:sp>
      <p:sp>
        <p:nvSpPr>
          <p:cNvPr id="114" name="Google Shape;114;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Data Storage:  	   		Google Drive</a:t>
            </a:r>
            <a:endParaRPr sz="2100"/>
          </a:p>
          <a:p>
            <a:pPr indent="0" lvl="0" marL="0" rtl="0" algn="l">
              <a:spcBef>
                <a:spcPts val="1200"/>
              </a:spcBef>
              <a:spcAft>
                <a:spcPts val="0"/>
              </a:spcAft>
              <a:buNone/>
            </a:pPr>
            <a:r>
              <a:rPr lang="en" sz="2100"/>
              <a:t>Environment:  	   		JupyterLab via Google Colaboratory</a:t>
            </a:r>
            <a:endParaRPr sz="2100"/>
          </a:p>
          <a:p>
            <a:pPr indent="0" lvl="0" marL="0" rtl="0" algn="l">
              <a:spcBef>
                <a:spcPts val="1200"/>
              </a:spcBef>
              <a:spcAft>
                <a:spcPts val="0"/>
              </a:spcAft>
              <a:buNone/>
            </a:pPr>
            <a:r>
              <a:rPr lang="en" sz="2100"/>
              <a:t>GPU via Colab Pro:    	NVIDIA-SMI 460.32.03</a:t>
            </a:r>
            <a:endParaRPr sz="2100"/>
          </a:p>
          <a:p>
            <a:pPr indent="0" lvl="0" marL="0" rtl="0" algn="l">
              <a:spcBef>
                <a:spcPts val="1200"/>
              </a:spcBef>
              <a:spcAft>
                <a:spcPts val="0"/>
              </a:spcAft>
              <a:buNone/>
            </a:pPr>
            <a:r>
              <a:rPr lang="en" sz="2100"/>
              <a:t>Model:				       EleutherAI’s GPT-J-6B hosted by Hugging Face</a:t>
            </a:r>
            <a:endParaRPr sz="2100"/>
          </a:p>
          <a:p>
            <a:pPr indent="0" lvl="0" marL="0" rtl="0" algn="l">
              <a:spcBef>
                <a:spcPts val="1200"/>
              </a:spcBef>
              <a:spcAft>
                <a:spcPts val="0"/>
              </a:spcAft>
              <a:buNone/>
            </a:pPr>
            <a:r>
              <a:rPr lang="en" sz="2100"/>
              <a:t>Hugging Face Pro:         Increased allowance of API requests for GPT-J</a:t>
            </a:r>
            <a:endParaRPr sz="2100"/>
          </a:p>
          <a:p>
            <a:pPr indent="0" lvl="0" marL="0" rtl="0" algn="l">
              <a:spcBef>
                <a:spcPts val="1200"/>
              </a:spcBef>
              <a:spcAft>
                <a:spcPts val="1200"/>
              </a:spcAft>
              <a:buNone/>
            </a:pPr>
            <a:r>
              <a:rPr lang="en" sz="2100"/>
              <a:t>Python libraries:		Pandas, Transformers, BERTscore, BLANC</a:t>
            </a: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Clarification: What do we mean by ‘moral’?</a:t>
            </a:r>
            <a:endParaRPr/>
          </a:p>
        </p:txBody>
      </p:sp>
      <p:sp>
        <p:nvSpPr>
          <p:cNvPr id="120" name="Google Shape;12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latin typeface="Roboto Serif"/>
                <a:ea typeface="Roboto Serif"/>
                <a:cs typeface="Roboto Serif"/>
                <a:sym typeface="Roboto Serif"/>
              </a:rPr>
              <a:t>moral</a:t>
            </a:r>
            <a:endParaRPr>
              <a:latin typeface="Roboto Serif"/>
              <a:ea typeface="Roboto Serif"/>
              <a:cs typeface="Roboto Serif"/>
              <a:sym typeface="Roboto Serif"/>
            </a:endParaRPr>
          </a:p>
          <a:p>
            <a:pPr indent="0" lvl="0" marL="0" rtl="0" algn="l">
              <a:spcBef>
                <a:spcPts val="1200"/>
              </a:spcBef>
              <a:spcAft>
                <a:spcPts val="0"/>
              </a:spcAft>
              <a:buNone/>
            </a:pPr>
            <a:r>
              <a:rPr i="1" lang="en">
                <a:latin typeface="Roboto Serif"/>
                <a:ea typeface="Roboto Serif"/>
                <a:cs typeface="Roboto Serif"/>
                <a:sym typeface="Roboto Serif"/>
              </a:rPr>
              <a:t>n</a:t>
            </a:r>
            <a:r>
              <a:rPr i="1" lang="en">
                <a:latin typeface="Roboto Serif"/>
                <a:ea typeface="Roboto Serif"/>
                <a:cs typeface="Roboto Serif"/>
                <a:sym typeface="Roboto Serif"/>
              </a:rPr>
              <a:t>oun</a:t>
            </a:r>
            <a:endParaRPr i="1">
              <a:latin typeface="Roboto Serif"/>
              <a:ea typeface="Roboto Serif"/>
              <a:cs typeface="Roboto Serif"/>
              <a:sym typeface="Roboto Serif"/>
            </a:endParaRPr>
          </a:p>
          <a:p>
            <a:pPr indent="0" lvl="0" marL="0" rtl="0" algn="l">
              <a:spcBef>
                <a:spcPts val="1200"/>
              </a:spcBef>
              <a:spcAft>
                <a:spcPts val="0"/>
              </a:spcAft>
              <a:buNone/>
            </a:pPr>
            <a:r>
              <a:t/>
            </a:r>
            <a:endParaRPr i="1">
              <a:latin typeface="Roboto Serif"/>
              <a:ea typeface="Roboto Serif"/>
              <a:cs typeface="Roboto Serif"/>
              <a:sym typeface="Roboto Serif"/>
            </a:endParaRPr>
          </a:p>
          <a:p>
            <a:pPr indent="-336550" lvl="0" marL="457200" rtl="0" algn="l">
              <a:spcBef>
                <a:spcPts val="1200"/>
              </a:spcBef>
              <a:spcAft>
                <a:spcPts val="0"/>
              </a:spcAft>
              <a:buSzPts val="1700"/>
              <a:buFont typeface="Roboto Serif"/>
              <a:buChar char="●"/>
            </a:pPr>
            <a:r>
              <a:rPr lang="en" sz="1700">
                <a:latin typeface="Roboto Serif"/>
                <a:ea typeface="Roboto Serif"/>
                <a:cs typeface="Roboto Serif"/>
                <a:sym typeface="Roboto Serif"/>
              </a:rPr>
              <a:t>the moral significance or practical lesson (as of a story)</a:t>
            </a:r>
            <a:endParaRPr sz="1700">
              <a:latin typeface="Roboto Serif"/>
              <a:ea typeface="Roboto Serif"/>
              <a:cs typeface="Roboto Serif"/>
              <a:sym typeface="Roboto Serif"/>
            </a:endParaRPr>
          </a:p>
          <a:p>
            <a:pPr indent="0" lvl="0" marL="0" rtl="0" algn="l">
              <a:spcBef>
                <a:spcPts val="1200"/>
              </a:spcBef>
              <a:spcAft>
                <a:spcPts val="0"/>
              </a:spcAft>
              <a:buNone/>
            </a:pPr>
            <a:r>
              <a:t/>
            </a:r>
            <a:endParaRPr sz="1500">
              <a:latin typeface="Roboto Serif"/>
              <a:ea typeface="Roboto Serif"/>
              <a:cs typeface="Roboto Serif"/>
              <a:sym typeface="Roboto Serif"/>
            </a:endParaRPr>
          </a:p>
          <a:p>
            <a:pPr indent="-323850" lvl="0" marL="457200" rtl="0" algn="l">
              <a:spcBef>
                <a:spcPts val="1200"/>
              </a:spcBef>
              <a:spcAft>
                <a:spcPts val="0"/>
              </a:spcAft>
              <a:buSzPts val="1500"/>
              <a:buFont typeface="Roboto Serif"/>
              <a:buChar char="●"/>
            </a:pPr>
            <a:r>
              <a:rPr lang="en" sz="1500">
                <a:latin typeface="Roboto Serif"/>
                <a:ea typeface="Roboto Serif"/>
                <a:cs typeface="Roboto Serif"/>
                <a:sym typeface="Roboto Serif"/>
              </a:rPr>
              <a:t>a passage pointing out usually in conclusion the lesson to be drawn from a story</a:t>
            </a:r>
            <a:endParaRPr sz="1500">
              <a:latin typeface="Roboto Serif"/>
              <a:ea typeface="Roboto Serif"/>
              <a:cs typeface="Roboto Serif"/>
              <a:sym typeface="Roboto Serif"/>
            </a:endParaRPr>
          </a:p>
          <a:p>
            <a:pPr indent="0" lvl="0" marL="0" rtl="0" algn="l">
              <a:spcBef>
                <a:spcPts val="1200"/>
              </a:spcBef>
              <a:spcAft>
                <a:spcPts val="0"/>
              </a:spcAft>
              <a:buNone/>
            </a:pPr>
            <a:r>
              <a:t/>
            </a:r>
            <a:endParaRPr sz="1283">
              <a:solidFill>
                <a:srgbClr val="666666"/>
              </a:solidFill>
              <a:latin typeface="Roboto Serif"/>
              <a:ea typeface="Roboto Serif"/>
              <a:cs typeface="Roboto Serif"/>
              <a:sym typeface="Roboto Serif"/>
            </a:endParaRPr>
          </a:p>
          <a:p>
            <a:pPr indent="0" lvl="0" marL="0" rtl="0" algn="l">
              <a:spcBef>
                <a:spcPts val="1200"/>
              </a:spcBef>
              <a:spcAft>
                <a:spcPts val="1200"/>
              </a:spcAft>
              <a:buNone/>
            </a:pPr>
            <a:r>
              <a:rPr lang="en" sz="1283">
                <a:solidFill>
                  <a:srgbClr val="666666"/>
                </a:solidFill>
                <a:latin typeface="Roboto Serif"/>
                <a:ea typeface="Roboto Serif"/>
                <a:cs typeface="Roboto Serif"/>
                <a:sym typeface="Roboto Serif"/>
              </a:rPr>
              <a:t>“Moral.” Merriam-Webster.com Dictionary, Merriam-Webster, https://www.merriam-webster.com/dictionary/moral. Accessed 15 Dec. 2022.</a:t>
            </a:r>
            <a:endParaRPr sz="1283">
              <a:solidFill>
                <a:srgbClr val="666666"/>
              </a:solidFill>
              <a:latin typeface="Roboto Serif"/>
              <a:ea typeface="Roboto Serif"/>
              <a:cs typeface="Roboto Serif"/>
              <a:sym typeface="Roboto Serif"/>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1: Aesop’s Fables</a:t>
            </a:r>
            <a:endParaRPr/>
          </a:p>
        </p:txBody>
      </p:sp>
      <p:sp>
        <p:nvSpPr>
          <p:cNvPr id="126" name="Google Shape;126;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Research Question:</a:t>
            </a:r>
            <a:endParaRPr/>
          </a:p>
          <a:p>
            <a:pPr indent="0" lvl="0" marL="0" rtl="0" algn="l">
              <a:spcBef>
                <a:spcPts val="1200"/>
              </a:spcBef>
              <a:spcAft>
                <a:spcPts val="0"/>
              </a:spcAft>
              <a:buNone/>
            </a:pPr>
            <a:r>
              <a:rPr lang="en">
                <a:solidFill>
                  <a:schemeClr val="accent2"/>
                </a:solidFill>
              </a:rPr>
              <a:t>Given several examples of short stories with moral lessons at the end, </a:t>
            </a:r>
            <a:endParaRPr>
              <a:solidFill>
                <a:schemeClr val="accent2"/>
              </a:solidFill>
            </a:endParaRPr>
          </a:p>
          <a:p>
            <a:pPr indent="0" lvl="0" marL="0" rtl="0" algn="l">
              <a:spcBef>
                <a:spcPts val="1200"/>
              </a:spcBef>
              <a:spcAft>
                <a:spcPts val="0"/>
              </a:spcAft>
              <a:buNone/>
            </a:pPr>
            <a:r>
              <a:rPr lang="en">
                <a:solidFill>
                  <a:schemeClr val="accent2"/>
                </a:solidFill>
              </a:rPr>
              <a:t>can the model learn to generate the moral for another short story?</a:t>
            </a:r>
            <a:endParaRPr>
              <a:solidFill>
                <a:schemeClr val="accent2"/>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t>Few-Shot Learning Method: </a:t>
            </a:r>
            <a:endParaRPr/>
          </a:p>
          <a:p>
            <a:pPr indent="0" lvl="0" marL="0" rtl="0" algn="l">
              <a:spcBef>
                <a:spcPts val="1200"/>
              </a:spcBef>
              <a:spcAft>
                <a:spcPts val="0"/>
              </a:spcAft>
              <a:buNone/>
            </a:pPr>
            <a:r>
              <a:rPr lang="en">
                <a:solidFill>
                  <a:schemeClr val="accent2"/>
                </a:solidFill>
              </a:rPr>
              <a:t>Prompt the model with several examples of a story and its moral lesson. </a:t>
            </a:r>
            <a:endParaRPr>
              <a:solidFill>
                <a:schemeClr val="accent2"/>
              </a:solidFill>
            </a:endParaRPr>
          </a:p>
          <a:p>
            <a:pPr indent="0" lvl="0" marL="0" rtl="0" algn="l">
              <a:spcBef>
                <a:spcPts val="1200"/>
              </a:spcBef>
              <a:spcAft>
                <a:spcPts val="1200"/>
              </a:spcAft>
              <a:buNone/>
            </a:pPr>
            <a:r>
              <a:rPr lang="en">
                <a:solidFill>
                  <a:schemeClr val="accent2"/>
                </a:solidFill>
              </a:rPr>
              <a:t>On the last story, leave the moral blank for the model to generate.</a:t>
            </a:r>
            <a:endParaRPr>
              <a:solidFill>
                <a:schemeClr val="accen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1: Prompt Construction</a:t>
            </a:r>
            <a:endParaRPr/>
          </a:p>
        </p:txBody>
      </p:sp>
      <p:sp>
        <p:nvSpPr>
          <p:cNvPr id="132" name="Google Shape;132;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Concatenate the full story text of </a:t>
            </a:r>
            <a:r>
              <a:rPr lang="en"/>
              <a:t>3 fables, complete with their original morals</a:t>
            </a:r>
            <a:endParaRPr/>
          </a:p>
          <a:p>
            <a:pPr indent="0" lvl="0" marL="0" rtl="0" algn="l">
              <a:spcBef>
                <a:spcPts val="1200"/>
              </a:spcBef>
              <a:spcAft>
                <a:spcPts val="0"/>
              </a:spcAft>
              <a:buNone/>
            </a:pPr>
            <a:r>
              <a:rPr lang="en"/>
              <a:t>prefixed by </a:t>
            </a:r>
            <a:r>
              <a:rPr lang="en">
                <a:latin typeface="Roboto Mono"/>
                <a:ea typeface="Roboto Mono"/>
                <a:cs typeface="Roboto Mono"/>
                <a:sym typeface="Roboto Mono"/>
              </a:rPr>
              <a:t>Moral: </a:t>
            </a:r>
            <a:r>
              <a:rPr lang="en"/>
              <a:t>and ending with an end token </a:t>
            </a:r>
            <a:r>
              <a:rPr lang="en">
                <a:latin typeface="Roboto Mono"/>
                <a:ea typeface="Roboto Mono"/>
                <a:cs typeface="Roboto Mono"/>
                <a:sym typeface="Roboto Mono"/>
              </a:rPr>
              <a:t>###</a:t>
            </a:r>
            <a:r>
              <a:rPr lang="en"/>
              <a:t> separating the texts.</a:t>
            </a:r>
            <a:endParaRPr/>
          </a:p>
          <a:p>
            <a:pPr indent="0" lvl="0" marL="0" rtl="0" algn="l">
              <a:spcBef>
                <a:spcPts val="1200"/>
              </a:spcBef>
              <a:spcAft>
                <a:spcPts val="0"/>
              </a:spcAft>
              <a:buNone/>
            </a:pPr>
            <a:r>
              <a:rPr lang="en"/>
              <a:t>Then concatenate the 4th fable text alone, ending with the </a:t>
            </a:r>
            <a:r>
              <a:rPr lang="en">
                <a:latin typeface="Roboto Mono"/>
                <a:ea typeface="Roboto Mono"/>
                <a:cs typeface="Roboto Mono"/>
                <a:sym typeface="Roboto Mono"/>
              </a:rPr>
              <a:t>Moral:</a:t>
            </a:r>
            <a:r>
              <a:rPr lang="en"/>
              <a:t> prefix to indicate where the model should fill in the blank.</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i="1" lang="en">
                <a:latin typeface="Roboto Mono"/>
                <a:ea typeface="Roboto Mono"/>
                <a:cs typeface="Roboto Mono"/>
                <a:sym typeface="Roboto Mono"/>
              </a:rPr>
              <a:t>Storytext1</a:t>
            </a:r>
            <a:r>
              <a:rPr lang="en">
                <a:latin typeface="Roboto Mono"/>
                <a:ea typeface="Roboto Mono"/>
                <a:cs typeface="Roboto Mono"/>
                <a:sym typeface="Roboto Mono"/>
              </a:rPr>
              <a:t> Moral: </a:t>
            </a:r>
            <a:r>
              <a:rPr i="1" lang="en">
                <a:latin typeface="Roboto Mono"/>
                <a:ea typeface="Roboto Mono"/>
                <a:cs typeface="Roboto Mono"/>
                <a:sym typeface="Roboto Mono"/>
              </a:rPr>
              <a:t>Moral1</a:t>
            </a:r>
            <a:r>
              <a:rPr lang="en">
                <a:latin typeface="Roboto Mono"/>
                <a:ea typeface="Roboto Mono"/>
                <a:cs typeface="Roboto Mono"/>
                <a:sym typeface="Roboto Mono"/>
              </a:rPr>
              <a:t> ### </a:t>
            </a:r>
            <a:r>
              <a:rPr i="1" lang="en">
                <a:latin typeface="Roboto Mono"/>
                <a:ea typeface="Roboto Mono"/>
                <a:cs typeface="Roboto Mono"/>
                <a:sym typeface="Roboto Mono"/>
              </a:rPr>
              <a:t>Storytext2</a:t>
            </a:r>
            <a:r>
              <a:rPr lang="en">
                <a:latin typeface="Roboto Mono"/>
                <a:ea typeface="Roboto Mono"/>
                <a:cs typeface="Roboto Mono"/>
                <a:sym typeface="Roboto Mono"/>
              </a:rPr>
              <a:t> Moral: </a:t>
            </a:r>
            <a:r>
              <a:rPr i="1" lang="en">
                <a:latin typeface="Roboto Mono"/>
                <a:ea typeface="Roboto Mono"/>
                <a:cs typeface="Roboto Mono"/>
                <a:sym typeface="Roboto Mono"/>
              </a:rPr>
              <a:t>Moral2</a:t>
            </a:r>
            <a:r>
              <a:rPr lang="en">
                <a:latin typeface="Roboto Mono"/>
                <a:ea typeface="Roboto Mono"/>
                <a:cs typeface="Roboto Mono"/>
                <a:sym typeface="Roboto Mono"/>
              </a:rPr>
              <a:t> ### </a:t>
            </a:r>
            <a:r>
              <a:rPr i="1" lang="en">
                <a:latin typeface="Roboto Mono"/>
                <a:ea typeface="Roboto Mono"/>
                <a:cs typeface="Roboto Mono"/>
                <a:sym typeface="Roboto Mono"/>
              </a:rPr>
              <a:t>Storytext3</a:t>
            </a:r>
            <a:r>
              <a:rPr lang="en">
                <a:latin typeface="Roboto Mono"/>
                <a:ea typeface="Roboto Mono"/>
                <a:cs typeface="Roboto Mono"/>
                <a:sym typeface="Roboto Mono"/>
              </a:rPr>
              <a:t> Moral: </a:t>
            </a:r>
            <a:r>
              <a:rPr i="1" lang="en">
                <a:latin typeface="Roboto Mono"/>
                <a:ea typeface="Roboto Mono"/>
                <a:cs typeface="Roboto Mono"/>
                <a:sym typeface="Roboto Mono"/>
              </a:rPr>
              <a:t>Moral3</a:t>
            </a:r>
            <a:r>
              <a:rPr lang="en">
                <a:latin typeface="Roboto Mono"/>
                <a:ea typeface="Roboto Mono"/>
                <a:cs typeface="Roboto Mono"/>
                <a:sym typeface="Roboto Mono"/>
              </a:rPr>
              <a:t> ### </a:t>
            </a:r>
            <a:r>
              <a:rPr i="1" lang="en">
                <a:latin typeface="Roboto Mono"/>
                <a:ea typeface="Roboto Mono"/>
                <a:cs typeface="Roboto Mono"/>
                <a:sym typeface="Roboto Mono"/>
              </a:rPr>
              <a:t>Storytext4</a:t>
            </a:r>
            <a:r>
              <a:rPr lang="en">
                <a:latin typeface="Roboto Mono"/>
                <a:ea typeface="Roboto Mono"/>
                <a:cs typeface="Roboto Mono"/>
                <a:sym typeface="Roboto Mono"/>
              </a:rPr>
              <a:t> Moral: </a:t>
            </a:r>
            <a:endParaRPr>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erriweather"/>
                <a:ea typeface="Merriweather"/>
                <a:cs typeface="Merriweather"/>
                <a:sym typeface="Merriweather"/>
              </a:rPr>
              <a:t>The Frog and the Ox</a:t>
            </a:r>
            <a:endParaRPr>
              <a:latin typeface="Merriweather"/>
              <a:ea typeface="Merriweather"/>
              <a:cs typeface="Merriweather"/>
              <a:sym typeface="Merriweather"/>
            </a:endParaRPr>
          </a:p>
        </p:txBody>
      </p:sp>
      <p:pic>
        <p:nvPicPr>
          <p:cNvPr id="138" name="Google Shape;138;p26"/>
          <p:cNvPicPr preferRelativeResize="0"/>
          <p:nvPr/>
        </p:nvPicPr>
        <p:blipFill>
          <a:blip r:embed="rId3">
            <a:alphaModFix/>
          </a:blip>
          <a:stretch>
            <a:fillRect/>
          </a:stretch>
        </p:blipFill>
        <p:spPr>
          <a:xfrm>
            <a:off x="2733925" y="1123688"/>
            <a:ext cx="3676150" cy="3473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erriweather"/>
                <a:ea typeface="Merriweather"/>
                <a:cs typeface="Merriweather"/>
                <a:sym typeface="Merriweather"/>
              </a:rPr>
              <a:t>The Frog and the Ox</a:t>
            </a:r>
            <a:endParaRPr>
              <a:latin typeface="Merriweather"/>
              <a:ea typeface="Merriweather"/>
              <a:cs typeface="Merriweather"/>
              <a:sym typeface="Merriweather"/>
            </a:endParaRPr>
          </a:p>
        </p:txBody>
      </p:sp>
      <p:sp>
        <p:nvSpPr>
          <p:cNvPr id="144" name="Google Shape;144;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900">
                <a:solidFill>
                  <a:schemeClr val="dk1"/>
                </a:solidFill>
                <a:latin typeface="Merriweather"/>
                <a:ea typeface="Merriweather"/>
                <a:cs typeface="Merriweather"/>
                <a:sym typeface="Merriweather"/>
              </a:rPr>
              <a:t>An Ox came down to a reedy pool to drink. As he splashed heavily into the water, he crushed a young Frog into the mud. The old Frog soon missed the little one and asked his brothers and sisters what had become of him. A great big monster, said one of them, stepped on little brother with one of his huge feet! Big, was he! said the old Frog, puffing herself up. Was he as big as this? Oh, much bigger! they cried. The Frog puffed up still more. He could not have been bigger than this, she said. But the little Frogs all declared that the monster was much, much bigger and the old Frog kept puffing herself out more and more until, all at once, she burst.</a:t>
            </a:r>
            <a:endParaRPr i="1" sz="1900" u="sng">
              <a:solidFill>
                <a:schemeClr val="dk1"/>
              </a:solidFill>
              <a:latin typeface="Merriweather"/>
              <a:ea typeface="Merriweather"/>
              <a:cs typeface="Merriweather"/>
              <a:sym typeface="Merriweath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8"/>
          <p:cNvSpPr txBox="1"/>
          <p:nvPr>
            <p:ph type="title"/>
          </p:nvPr>
        </p:nvSpPr>
        <p:spPr>
          <a:xfrm>
            <a:off x="324300" y="1774350"/>
            <a:ext cx="3040800" cy="1594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600">
                <a:latin typeface="Merriweather"/>
                <a:ea typeface="Merriweather"/>
                <a:cs typeface="Merriweather"/>
                <a:sym typeface="Merriweather"/>
              </a:rPr>
              <a:t>Do not attempt the impossible.</a:t>
            </a:r>
            <a:endParaRPr sz="3600">
              <a:latin typeface="Merriweather"/>
              <a:ea typeface="Merriweather"/>
              <a:cs typeface="Merriweather"/>
              <a:sym typeface="Merriweather"/>
            </a:endParaRPr>
          </a:p>
          <a:p>
            <a:pPr indent="0" lvl="0" marL="0" rtl="0" algn="ctr">
              <a:spcBef>
                <a:spcPts val="0"/>
              </a:spcBef>
              <a:spcAft>
                <a:spcPts val="0"/>
              </a:spcAft>
              <a:buNone/>
            </a:pPr>
            <a:r>
              <a:t/>
            </a:r>
            <a:endParaRPr sz="3600">
              <a:latin typeface="Merriweather"/>
              <a:ea typeface="Merriweather"/>
              <a:cs typeface="Merriweather"/>
              <a:sym typeface="Merriweather"/>
            </a:endParaRPr>
          </a:p>
        </p:txBody>
      </p:sp>
      <p:pic>
        <p:nvPicPr>
          <p:cNvPr id="150" name="Google Shape;150;p28"/>
          <p:cNvPicPr preferRelativeResize="0"/>
          <p:nvPr/>
        </p:nvPicPr>
        <p:blipFill>
          <a:blip r:embed="rId3">
            <a:alphaModFix/>
          </a:blip>
          <a:stretch>
            <a:fillRect/>
          </a:stretch>
        </p:blipFill>
        <p:spPr>
          <a:xfrm flipH="1">
            <a:off x="3456700" y="0"/>
            <a:ext cx="5687309" cy="5143499"/>
          </a:xfrm>
          <a:prstGeom prst="rect">
            <a:avLst/>
          </a:prstGeom>
          <a:noFill/>
          <a:ln>
            <a:noFill/>
          </a:ln>
        </p:spPr>
      </p:pic>
      <p:sp>
        <p:nvSpPr>
          <p:cNvPr id="151" name="Google Shape;151;p28"/>
          <p:cNvSpPr txBox="1"/>
          <p:nvPr>
            <p:ph type="title"/>
          </p:nvPr>
        </p:nvSpPr>
        <p:spPr>
          <a:xfrm>
            <a:off x="324300" y="487300"/>
            <a:ext cx="2660100" cy="159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solidFill>
                  <a:srgbClr val="CCCCCC"/>
                </a:solidFill>
                <a:latin typeface="Roboto Serif"/>
                <a:ea typeface="Roboto Serif"/>
                <a:cs typeface="Roboto Serif"/>
                <a:sym typeface="Roboto Serif"/>
              </a:rPr>
              <a:t>Original</a:t>
            </a:r>
            <a:endParaRPr i="1">
              <a:solidFill>
                <a:srgbClr val="CCCCCC"/>
              </a:solidFill>
              <a:latin typeface="Roboto Serif"/>
              <a:ea typeface="Roboto Serif"/>
              <a:cs typeface="Roboto Serif"/>
              <a:sym typeface="Roboto Serif"/>
            </a:endParaRPr>
          </a:p>
          <a:p>
            <a:pPr indent="457200" lvl="0" marL="457200" rtl="0" algn="l">
              <a:spcBef>
                <a:spcPts val="0"/>
              </a:spcBef>
              <a:spcAft>
                <a:spcPts val="0"/>
              </a:spcAft>
              <a:buNone/>
            </a:pPr>
            <a:r>
              <a:rPr i="1" lang="en">
                <a:solidFill>
                  <a:srgbClr val="CCCCCC"/>
                </a:solidFill>
                <a:latin typeface="Roboto Serif"/>
                <a:ea typeface="Roboto Serif"/>
                <a:cs typeface="Roboto Serif"/>
                <a:sym typeface="Roboto Serif"/>
              </a:rPr>
              <a:t>moral:</a:t>
            </a:r>
            <a:endParaRPr i="1">
              <a:solidFill>
                <a:srgbClr val="CCCCCC"/>
              </a:solidFill>
              <a:latin typeface="Roboto Serif"/>
              <a:ea typeface="Roboto Serif"/>
              <a:cs typeface="Roboto Serif"/>
              <a:sym typeface="Roboto Serif"/>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9"/>
          <p:cNvSpPr txBox="1"/>
          <p:nvPr>
            <p:ph type="title"/>
          </p:nvPr>
        </p:nvSpPr>
        <p:spPr>
          <a:xfrm>
            <a:off x="324300" y="1774350"/>
            <a:ext cx="3040800" cy="1594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600">
                <a:latin typeface="Merriweather"/>
                <a:ea typeface="Merriweather"/>
                <a:cs typeface="Merriweather"/>
                <a:sym typeface="Merriweather"/>
              </a:rPr>
              <a:t>Do not puff yourself up.</a:t>
            </a:r>
            <a:endParaRPr sz="3600">
              <a:latin typeface="Merriweather"/>
              <a:ea typeface="Merriweather"/>
              <a:cs typeface="Merriweather"/>
              <a:sym typeface="Merriweather"/>
            </a:endParaRPr>
          </a:p>
        </p:txBody>
      </p:sp>
      <p:pic>
        <p:nvPicPr>
          <p:cNvPr id="157" name="Google Shape;157;p29"/>
          <p:cNvPicPr preferRelativeResize="0"/>
          <p:nvPr/>
        </p:nvPicPr>
        <p:blipFill>
          <a:blip r:embed="rId3">
            <a:alphaModFix/>
          </a:blip>
          <a:stretch>
            <a:fillRect/>
          </a:stretch>
        </p:blipFill>
        <p:spPr>
          <a:xfrm flipH="1">
            <a:off x="3456700" y="0"/>
            <a:ext cx="5687309" cy="5143499"/>
          </a:xfrm>
          <a:prstGeom prst="rect">
            <a:avLst/>
          </a:prstGeom>
          <a:noFill/>
          <a:ln>
            <a:noFill/>
          </a:ln>
        </p:spPr>
      </p:pic>
      <p:sp>
        <p:nvSpPr>
          <p:cNvPr id="158" name="Google Shape;158;p29"/>
          <p:cNvSpPr txBox="1"/>
          <p:nvPr>
            <p:ph type="title"/>
          </p:nvPr>
        </p:nvSpPr>
        <p:spPr>
          <a:xfrm>
            <a:off x="324300" y="487300"/>
            <a:ext cx="2901900" cy="159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solidFill>
                  <a:srgbClr val="CCCCCC"/>
                </a:solidFill>
                <a:latin typeface="Roboto Mono"/>
                <a:ea typeface="Roboto Mono"/>
                <a:cs typeface="Roboto Mono"/>
                <a:sym typeface="Roboto Mono"/>
              </a:rPr>
              <a:t>GPT-J </a:t>
            </a:r>
            <a:endParaRPr i="1">
              <a:solidFill>
                <a:srgbClr val="CCCCCC"/>
              </a:solidFill>
              <a:latin typeface="Roboto Mono"/>
              <a:ea typeface="Roboto Mono"/>
              <a:cs typeface="Roboto Mono"/>
              <a:sym typeface="Roboto Mono"/>
            </a:endParaRPr>
          </a:p>
          <a:p>
            <a:pPr indent="457200" lvl="0" marL="0" rtl="0" algn="l">
              <a:spcBef>
                <a:spcPts val="0"/>
              </a:spcBef>
              <a:spcAft>
                <a:spcPts val="0"/>
              </a:spcAft>
              <a:buNone/>
            </a:pPr>
            <a:r>
              <a:rPr i="1" lang="en">
                <a:solidFill>
                  <a:srgbClr val="CCCCCC"/>
                </a:solidFill>
                <a:latin typeface="Roboto Mono"/>
                <a:ea typeface="Roboto Mono"/>
                <a:cs typeface="Roboto Mono"/>
                <a:sym typeface="Roboto Mono"/>
              </a:rPr>
              <a:t>generated:</a:t>
            </a:r>
            <a:endParaRPr i="1">
              <a:solidFill>
                <a:srgbClr val="CCCCCC"/>
              </a:solidFill>
              <a:latin typeface="Roboto Mono"/>
              <a:ea typeface="Roboto Mono"/>
              <a:cs typeface="Roboto Mono"/>
              <a:sym typeface="Roboto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1: Full Response Example</a:t>
            </a:r>
            <a:endParaRPr/>
          </a:p>
        </p:txBody>
      </p:sp>
      <p:sp>
        <p:nvSpPr>
          <p:cNvPr id="164" name="Google Shape;164;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A Rat was traveling along the King's highway. He was a very proud Rat, considering his small size and the bad reputation all Rats have. As Mr. Rat walked along, he kept mostly to the ditch, he noticed a great commotion up the road, and soon a grand procession came in view. It was the King and his retinue. The King rode on a huge Elephant adorned with the most gorgeous trappings. With the King in his luxurious howdah were the royal Dog and Cat. A great crowd of people followed the procession. They were so taken up with admiration of the Elephant, that the Rat was not noticed. His pride was hurt. What fools! he cried. Look at me, and you will soon forget that clumsy Elephant! Is it his great size that makes your eyes pop out? Or is it his wrinkled hide? Why, I have eyes and ears and as many legs as he! I am of just as much importance, and But just then the royal Cat spied him, and the next instant, the Rat knew he was not quite so important as an Elephant.  </a:t>
            </a:r>
            <a:r>
              <a:rPr i="1" lang="en" sz="1400" u="sng"/>
              <a:t>Moral: A resemblance to the great in some things does not make us great. </a:t>
            </a:r>
            <a:r>
              <a:rPr lang="en" sz="1400"/>
              <a:t>### Some Boys were playing one day at the edge of a pond in which lived a family of Frogs. The Boys amused themselves by throwing stones into the pond so as to make them skip on top of the water. The stones were flying thick and fast and the Boys were enjoying themselves very much; but the poor Frogs in the pond were trembling with fear. At last one of the Frogs, the oldest and bravest, put his head out of the water, and said, Oh, please, dear children, stop your cruel play! Though it may be fun for you, it means death to us!  </a:t>
            </a:r>
            <a:r>
              <a:rPr b="1" i="1" lang="en" sz="1400" u="sng">
                <a:solidFill>
                  <a:schemeClr val="accent2"/>
                </a:solidFill>
              </a:rPr>
              <a:t>Moral:  Children should be taught to be kind, and not cruel.</a:t>
            </a:r>
            <a:r>
              <a:rPr b="1" i="1" lang="en" sz="1400" u="sng"/>
              <a:t> </a:t>
            </a:r>
            <a:endParaRPr b="1" i="1" sz="1400" u="sng"/>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1: Resolving Complications</a:t>
            </a:r>
            <a:endParaRPr/>
          </a:p>
        </p:txBody>
      </p:sp>
      <p:sp>
        <p:nvSpPr>
          <p:cNvPr id="170" name="Google Shape;170;p31"/>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lnSpc>
                <a:spcPct val="105000"/>
              </a:lnSpc>
              <a:spcBef>
                <a:spcPts val="0"/>
              </a:spcBef>
              <a:spcAft>
                <a:spcPts val="0"/>
              </a:spcAft>
              <a:buNone/>
            </a:pPr>
            <a:r>
              <a:rPr lang="en" sz="1629"/>
              <a:t>Sometimes, GPT-J left the moral blank.</a:t>
            </a:r>
            <a:endParaRPr sz="1629"/>
          </a:p>
          <a:p>
            <a:pPr indent="-332105" lvl="0" marL="457200" rtl="0" algn="l">
              <a:lnSpc>
                <a:spcPct val="105000"/>
              </a:lnSpc>
              <a:spcBef>
                <a:spcPts val="1200"/>
              </a:spcBef>
              <a:spcAft>
                <a:spcPts val="0"/>
              </a:spcAft>
              <a:buSzPts val="1630"/>
              <a:buChar char="●"/>
            </a:pPr>
            <a:r>
              <a:rPr lang="en" sz="1629"/>
              <a:t>The temperature parameter limits the model from generating improbable output.</a:t>
            </a:r>
            <a:endParaRPr sz="1629"/>
          </a:p>
          <a:p>
            <a:pPr indent="-332105" lvl="0" marL="457200" rtl="0" algn="l">
              <a:lnSpc>
                <a:spcPct val="105000"/>
              </a:lnSpc>
              <a:spcBef>
                <a:spcPts val="0"/>
              </a:spcBef>
              <a:spcAft>
                <a:spcPts val="0"/>
              </a:spcAft>
              <a:buSzPts val="1630"/>
              <a:buChar char="●"/>
            </a:pPr>
            <a:r>
              <a:rPr lang="en" sz="1629"/>
              <a:t>Increasing temperature allows more randomness in the output text.</a:t>
            </a:r>
            <a:endParaRPr sz="1629"/>
          </a:p>
          <a:p>
            <a:pPr indent="-332105" lvl="0" marL="457200" rtl="0" algn="l">
              <a:lnSpc>
                <a:spcPct val="105000"/>
              </a:lnSpc>
              <a:spcBef>
                <a:spcPts val="0"/>
              </a:spcBef>
              <a:spcAft>
                <a:spcPts val="0"/>
              </a:spcAft>
              <a:buSzPts val="1630"/>
              <a:buChar char="●"/>
            </a:pPr>
            <a:r>
              <a:rPr lang="en" sz="1629"/>
              <a:t>Higher temperature = more random. Colloquially the “creativity setting”</a:t>
            </a:r>
            <a:endParaRPr sz="1629"/>
          </a:p>
          <a:p>
            <a:pPr indent="0" lvl="0" marL="457200" rtl="0" algn="l">
              <a:lnSpc>
                <a:spcPct val="105000"/>
              </a:lnSpc>
              <a:spcBef>
                <a:spcPts val="1200"/>
              </a:spcBef>
              <a:spcAft>
                <a:spcPts val="0"/>
              </a:spcAft>
              <a:buNone/>
            </a:pPr>
            <a:r>
              <a:rPr lang="en" sz="1629"/>
              <a:t>🌡️ </a:t>
            </a:r>
            <a:r>
              <a:rPr lang="en" sz="1629"/>
              <a:t>Initial run used </a:t>
            </a:r>
            <a:r>
              <a:rPr lang="en" sz="1629"/>
              <a:t>temperature 0.5</a:t>
            </a:r>
            <a:endParaRPr sz="1629"/>
          </a:p>
          <a:p>
            <a:pPr indent="-332105" lvl="1" marL="914400" rtl="0" algn="l">
              <a:lnSpc>
                <a:spcPct val="105000"/>
              </a:lnSpc>
              <a:spcBef>
                <a:spcPts val="1200"/>
              </a:spcBef>
              <a:spcAft>
                <a:spcPts val="0"/>
              </a:spcAft>
              <a:buSzPts val="1630"/>
              <a:buChar char="○"/>
            </a:pPr>
            <a:r>
              <a:rPr lang="en" sz="1629"/>
              <a:t>GPT-J generated morals for all but 38 fables.</a:t>
            </a:r>
            <a:endParaRPr sz="1629"/>
          </a:p>
          <a:p>
            <a:pPr indent="0" lvl="0" marL="457200" rtl="0" algn="l">
              <a:lnSpc>
                <a:spcPct val="105000"/>
              </a:lnSpc>
              <a:spcBef>
                <a:spcPts val="1200"/>
              </a:spcBef>
              <a:spcAft>
                <a:spcPts val="0"/>
              </a:spcAft>
              <a:buNone/>
            </a:pPr>
            <a:r>
              <a:rPr lang="en" sz="1629"/>
              <a:t>🌡️↑ </a:t>
            </a:r>
            <a:r>
              <a:rPr lang="en" sz="1629"/>
              <a:t>Temperature increased to 0.7 for more flexibility</a:t>
            </a:r>
            <a:endParaRPr sz="1629"/>
          </a:p>
          <a:p>
            <a:pPr indent="-332105" lvl="1" marL="914400" rtl="0" algn="l">
              <a:lnSpc>
                <a:spcPct val="105000"/>
              </a:lnSpc>
              <a:spcBef>
                <a:spcPts val="1200"/>
              </a:spcBef>
              <a:spcAft>
                <a:spcPts val="0"/>
              </a:spcAft>
              <a:buSzPts val="1630"/>
              <a:buChar char="○"/>
            </a:pPr>
            <a:r>
              <a:rPr lang="en" sz="1629"/>
              <a:t>Generated morals for all but 6.</a:t>
            </a:r>
            <a:endParaRPr sz="1629"/>
          </a:p>
          <a:p>
            <a:pPr indent="0" lvl="0" marL="457200" rtl="0" algn="l">
              <a:lnSpc>
                <a:spcPct val="105000"/>
              </a:lnSpc>
              <a:spcBef>
                <a:spcPts val="1200"/>
              </a:spcBef>
              <a:spcAft>
                <a:spcPts val="0"/>
              </a:spcAft>
              <a:buNone/>
            </a:pPr>
            <a:r>
              <a:rPr lang="en" sz="1629"/>
              <a:t>🌡️↑↑ A further increase to temperature 0.8 </a:t>
            </a:r>
            <a:endParaRPr sz="1629"/>
          </a:p>
          <a:p>
            <a:pPr indent="-332105" lvl="1" marL="914400" rtl="0" algn="l">
              <a:lnSpc>
                <a:spcPct val="105000"/>
              </a:lnSpc>
              <a:spcBef>
                <a:spcPts val="1200"/>
              </a:spcBef>
              <a:spcAft>
                <a:spcPts val="0"/>
              </a:spcAft>
              <a:buSzPts val="1630"/>
              <a:buChar char="○"/>
            </a:pPr>
            <a:r>
              <a:rPr lang="en" sz="1629"/>
              <a:t>Generated morals for the entirety of Aesop’s fables.</a:t>
            </a:r>
            <a:endParaRPr sz="1629"/>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2" name="Shape 62"/>
        <p:cNvGrpSpPr/>
        <p:nvPr/>
      </p:nvGrpSpPr>
      <p:grpSpPr>
        <a:xfrm>
          <a:off x="0" y="0"/>
          <a:ext cx="0" cy="0"/>
          <a:chOff x="0" y="0"/>
          <a:chExt cx="0" cy="0"/>
        </a:xfrm>
      </p:grpSpPr>
      <p:pic>
        <p:nvPicPr>
          <p:cNvPr id="63" name="Google Shape;63;p14"/>
          <p:cNvPicPr preferRelativeResize="0"/>
          <p:nvPr/>
        </p:nvPicPr>
        <p:blipFill>
          <a:blip r:embed="rId3">
            <a:alphaModFix amt="35000"/>
          </a:blip>
          <a:stretch>
            <a:fillRect/>
          </a:stretch>
        </p:blipFill>
        <p:spPr>
          <a:xfrm>
            <a:off x="5943600" y="0"/>
            <a:ext cx="3200400" cy="5143500"/>
          </a:xfrm>
          <a:prstGeom prst="rect">
            <a:avLst/>
          </a:prstGeom>
          <a:noFill/>
          <a:ln>
            <a:noFill/>
          </a:ln>
        </p:spPr>
      </p:pic>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erriweather"/>
                <a:ea typeface="Merriweather"/>
                <a:cs typeface="Merriweather"/>
                <a:sym typeface="Merriweather"/>
              </a:rPr>
              <a:t>Motivation: AI Safety</a:t>
            </a:r>
            <a:endParaRPr>
              <a:latin typeface="Merriweather"/>
              <a:ea typeface="Merriweather"/>
              <a:cs typeface="Merriweather"/>
              <a:sym typeface="Merriweather"/>
            </a:endParaRPr>
          </a:p>
        </p:txBody>
      </p:sp>
      <p:sp>
        <p:nvSpPr>
          <p:cNvPr id="65" name="Google Shape;65;p14"/>
          <p:cNvSpPr txBox="1"/>
          <p:nvPr>
            <p:ph idx="1" type="body"/>
          </p:nvPr>
        </p:nvSpPr>
        <p:spPr>
          <a:xfrm>
            <a:off x="311700" y="1152475"/>
            <a:ext cx="6302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Public anxieties towards AI language models reflect real concerns about possible future existential risk caused by superintelligent AI. </a:t>
            </a:r>
            <a:endParaRPr sz="1600"/>
          </a:p>
          <a:p>
            <a:pPr indent="0" lvl="0" marL="0" rtl="0" algn="l">
              <a:spcBef>
                <a:spcPts val="1200"/>
              </a:spcBef>
              <a:spcAft>
                <a:spcPts val="0"/>
              </a:spcAft>
              <a:buNone/>
            </a:pPr>
            <a:r>
              <a:rPr lang="en" sz="1600"/>
              <a:t>Although this threat remains in the realm of science fiction, recent controversy such as the termination of Google software developer Blake Lemoine due to his conviction that the LaMBDA model had gained sentience (Wertheimer 2021) highlights the public’s intuition that large language models may pose a potential threat. </a:t>
            </a:r>
            <a:endParaRPr sz="1600"/>
          </a:p>
          <a:p>
            <a:pPr indent="0" lvl="0" marL="0" rtl="0" algn="l">
              <a:spcBef>
                <a:spcPts val="1200"/>
              </a:spcBef>
              <a:spcAft>
                <a:spcPts val="0"/>
              </a:spcAft>
              <a:buNone/>
            </a:pPr>
            <a:r>
              <a:rPr lang="en" sz="1600">
                <a:solidFill>
                  <a:schemeClr val="dk1"/>
                </a:solidFill>
              </a:rPr>
              <a:t>One proposed method of mitigating existential risk from AI is alignment, or aligning the goals of AI with human values.</a:t>
            </a:r>
            <a:endParaRPr sz="1600">
              <a:solidFill>
                <a:schemeClr val="dk1"/>
              </a:solidFill>
            </a:endParaRPr>
          </a:p>
          <a:p>
            <a:pPr indent="0" lvl="0" marL="0" rtl="0" algn="l">
              <a:spcBef>
                <a:spcPts val="1200"/>
              </a:spcBef>
              <a:spcAft>
                <a:spcPts val="1200"/>
              </a:spcAft>
              <a:buNone/>
            </a:pPr>
            <a:r>
              <a:rPr lang="en" sz="1600"/>
              <a:t>(Sezener 2015, Hendrycks 2020)</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1: Extracting the Generated Morals</a:t>
            </a:r>
            <a:endParaRPr/>
          </a:p>
        </p:txBody>
      </p:sp>
      <p:sp>
        <p:nvSpPr>
          <p:cNvPr id="176" name="Google Shape;176;p32"/>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Model response includes the entire text of the prompt → need to filter</a:t>
            </a:r>
            <a:endParaRPr/>
          </a:p>
          <a:p>
            <a:pPr indent="-342900" lvl="0" marL="457200" rtl="0" algn="l">
              <a:spcBef>
                <a:spcPts val="0"/>
              </a:spcBef>
              <a:spcAft>
                <a:spcPts val="0"/>
              </a:spcAft>
              <a:buSzPts val="1800"/>
              <a:buChar char="●"/>
            </a:pPr>
            <a:r>
              <a:rPr lang="en"/>
              <a:t>Generated moral appears at the end of the response, between the prefix </a:t>
            </a:r>
            <a:r>
              <a:rPr lang="en">
                <a:solidFill>
                  <a:schemeClr val="accent2"/>
                </a:solidFill>
                <a:latin typeface="Roboto Mono"/>
                <a:ea typeface="Roboto Mono"/>
                <a:cs typeface="Roboto Mono"/>
                <a:sym typeface="Roboto Mono"/>
              </a:rPr>
              <a:t>Moral:</a:t>
            </a:r>
            <a:r>
              <a:rPr lang="en">
                <a:latin typeface="Roboto Mono"/>
                <a:ea typeface="Roboto Mono"/>
                <a:cs typeface="Roboto Mono"/>
                <a:sym typeface="Roboto Mono"/>
              </a:rPr>
              <a:t> </a:t>
            </a:r>
            <a:r>
              <a:rPr lang="en"/>
              <a:t>and end token  </a:t>
            </a:r>
            <a:r>
              <a:rPr lang="en">
                <a:solidFill>
                  <a:schemeClr val="accent2"/>
                </a:solidFill>
                <a:latin typeface="Roboto Mono"/>
                <a:ea typeface="Roboto Mono"/>
                <a:cs typeface="Roboto Mono"/>
                <a:sym typeface="Roboto Mono"/>
              </a:rPr>
              <a:t>###</a:t>
            </a:r>
            <a:r>
              <a:rPr lang="en"/>
              <a:t> </a:t>
            </a:r>
            <a:endParaRPr/>
          </a:p>
          <a:p>
            <a:pPr indent="-342900" lvl="0" marL="457200" rtl="0" algn="l">
              <a:spcBef>
                <a:spcPts val="0"/>
              </a:spcBef>
              <a:spcAft>
                <a:spcPts val="0"/>
              </a:spcAft>
              <a:buSzPts val="1800"/>
              <a:buChar char="●"/>
            </a:pPr>
            <a:r>
              <a:rPr lang="en"/>
              <a:t>Use Regular Expressions [RegEx] </a:t>
            </a:r>
            <a:endParaRPr/>
          </a:p>
          <a:p>
            <a:pPr indent="-342900" lvl="0" marL="457200" rtl="0" algn="l">
              <a:spcBef>
                <a:spcPts val="0"/>
              </a:spcBef>
              <a:spcAft>
                <a:spcPts val="0"/>
              </a:spcAft>
              <a:buSzPts val="1800"/>
              <a:buChar char="●"/>
            </a:pPr>
            <a:r>
              <a:rPr lang="en"/>
              <a:t>Search the last 500 characters of the response (to avoid the original morals)</a:t>
            </a:r>
            <a:endParaRPr/>
          </a:p>
          <a:p>
            <a:pPr indent="-342900" lvl="0" marL="457200" rtl="0" algn="l">
              <a:spcBef>
                <a:spcPts val="0"/>
              </a:spcBef>
              <a:spcAft>
                <a:spcPts val="0"/>
              </a:spcAft>
              <a:buSzPts val="1800"/>
              <a:buChar char="●"/>
            </a:pPr>
            <a:r>
              <a:rPr lang="en"/>
              <a:t>Capture the text between </a:t>
            </a:r>
            <a:r>
              <a:rPr lang="en"/>
              <a:t>the prefix and end token</a:t>
            </a:r>
            <a:endParaRPr/>
          </a:p>
          <a:p>
            <a:pPr indent="-342900" lvl="0" marL="457200" rtl="0" algn="l">
              <a:spcBef>
                <a:spcPts val="0"/>
              </a:spcBef>
              <a:spcAft>
                <a:spcPts val="0"/>
              </a:spcAft>
              <a:buSzPts val="1800"/>
              <a:buChar char="●"/>
            </a:pPr>
            <a:r>
              <a:rPr lang="en"/>
              <a:t>Stored in a Pandas DataFrame alongside story text, original moral, full response for reference, and then exported to CSV spreadsheet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1: Human Evaluation: Annotation Task</a:t>
            </a:r>
            <a:endParaRPr/>
          </a:p>
        </p:txBody>
      </p:sp>
      <p:sp>
        <p:nvSpPr>
          <p:cNvPr id="182" name="Google Shape;182;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t>Three</a:t>
            </a:r>
            <a:r>
              <a:rPr lang="en"/>
              <a:t> annotators from MSU NLP Lab completed the following two-part annotation task.</a:t>
            </a:r>
            <a:endParaRPr/>
          </a:p>
          <a:p>
            <a:pPr indent="0" lvl="0" marL="0" rtl="0" algn="l">
              <a:spcBef>
                <a:spcPts val="1200"/>
              </a:spcBef>
              <a:spcAft>
                <a:spcPts val="0"/>
              </a:spcAft>
              <a:buNone/>
            </a:pPr>
            <a:r>
              <a:rPr lang="en">
                <a:solidFill>
                  <a:schemeClr val="accent2"/>
                </a:solidFill>
                <a:latin typeface="Roboto Serif"/>
                <a:ea typeface="Roboto Serif"/>
                <a:cs typeface="Roboto Serif"/>
                <a:sym typeface="Roboto Serif"/>
              </a:rPr>
              <a:t>Please compare moral 1 and moral 2, then answer the following question:</a:t>
            </a:r>
            <a:endParaRPr>
              <a:solidFill>
                <a:schemeClr val="accent2"/>
              </a:solidFill>
              <a:latin typeface="Roboto Serif"/>
              <a:ea typeface="Roboto Serif"/>
              <a:cs typeface="Roboto Serif"/>
              <a:sym typeface="Roboto Serif"/>
            </a:endParaRPr>
          </a:p>
          <a:p>
            <a:pPr indent="457200" lvl="0" marL="0" rtl="0" algn="l">
              <a:spcBef>
                <a:spcPts val="1200"/>
              </a:spcBef>
              <a:spcAft>
                <a:spcPts val="0"/>
              </a:spcAft>
              <a:buNone/>
            </a:pPr>
            <a:r>
              <a:rPr i="1" lang="en">
                <a:solidFill>
                  <a:schemeClr val="accent2"/>
                </a:solidFill>
                <a:latin typeface="Roboto Serif"/>
                <a:ea typeface="Roboto Serif"/>
                <a:cs typeface="Roboto Serif"/>
                <a:sym typeface="Roboto Serif"/>
              </a:rPr>
              <a:t>Do moral 1 and moral 2 express more-or-less the same meaning?</a:t>
            </a:r>
            <a:r>
              <a:rPr lang="en">
                <a:solidFill>
                  <a:schemeClr val="accent2"/>
                </a:solidFill>
                <a:latin typeface="Roboto Serif"/>
                <a:ea typeface="Roboto Serif"/>
                <a:cs typeface="Roboto Serif"/>
                <a:sym typeface="Roboto Serif"/>
              </a:rPr>
              <a:t>    	 [Yes/No]</a:t>
            </a:r>
            <a:endParaRPr>
              <a:solidFill>
                <a:schemeClr val="accent2"/>
              </a:solidFill>
              <a:latin typeface="Roboto Serif"/>
              <a:ea typeface="Roboto Serif"/>
              <a:cs typeface="Roboto Serif"/>
              <a:sym typeface="Roboto Serif"/>
            </a:endParaRPr>
          </a:p>
          <a:p>
            <a:pPr indent="0" lvl="0" marL="0" rtl="0" algn="l">
              <a:spcBef>
                <a:spcPts val="1200"/>
              </a:spcBef>
              <a:spcAft>
                <a:spcPts val="0"/>
              </a:spcAft>
              <a:buNone/>
            </a:pPr>
            <a:r>
              <a:rPr lang="en">
                <a:solidFill>
                  <a:schemeClr val="accent2"/>
                </a:solidFill>
                <a:latin typeface="Roboto Serif"/>
                <a:ea typeface="Roboto Serif"/>
                <a:cs typeface="Roboto Serif"/>
                <a:sym typeface="Roboto Serif"/>
              </a:rPr>
              <a:t>If you answered No:     Please read the corresponding story, then answer:</a:t>
            </a:r>
            <a:endParaRPr>
              <a:solidFill>
                <a:schemeClr val="accent2"/>
              </a:solidFill>
              <a:latin typeface="Roboto Serif"/>
              <a:ea typeface="Roboto Serif"/>
              <a:cs typeface="Roboto Serif"/>
              <a:sym typeface="Roboto Serif"/>
            </a:endParaRPr>
          </a:p>
          <a:p>
            <a:pPr indent="457200" lvl="0" marL="0" rtl="0" algn="l">
              <a:spcBef>
                <a:spcPts val="1200"/>
              </a:spcBef>
              <a:spcAft>
                <a:spcPts val="0"/>
              </a:spcAft>
              <a:buNone/>
            </a:pPr>
            <a:r>
              <a:rPr i="1" lang="en">
                <a:solidFill>
                  <a:schemeClr val="accent2"/>
                </a:solidFill>
                <a:latin typeface="Roboto Serif"/>
                <a:ea typeface="Roboto Serif"/>
                <a:cs typeface="Roboto Serif"/>
                <a:sym typeface="Roboto Serif"/>
              </a:rPr>
              <a:t>Does moral2 make sense with the context?</a:t>
            </a:r>
            <a:r>
              <a:rPr lang="en">
                <a:solidFill>
                  <a:schemeClr val="accent2"/>
                </a:solidFill>
                <a:latin typeface="Roboto Serif"/>
                <a:ea typeface="Roboto Serif"/>
                <a:cs typeface="Roboto Serif"/>
                <a:sym typeface="Roboto Serif"/>
              </a:rPr>
              <a:t>   						 [Yes/No]</a:t>
            </a:r>
            <a:endParaRPr>
              <a:solidFill>
                <a:schemeClr val="accent2"/>
              </a:solidFill>
              <a:latin typeface="Roboto Serif"/>
              <a:ea typeface="Roboto Serif"/>
              <a:cs typeface="Roboto Serif"/>
              <a:sym typeface="Roboto Serif"/>
            </a:endParaRPr>
          </a:p>
          <a:p>
            <a:pPr indent="0" lvl="0" marL="0" rtl="0" algn="l">
              <a:spcBef>
                <a:spcPts val="1200"/>
              </a:spcBef>
              <a:spcAft>
                <a:spcPts val="0"/>
              </a:spcAft>
              <a:buNone/>
            </a:pPr>
            <a:r>
              <a:rPr lang="en"/>
              <a:t>Moral 1 was the original moral provided by the story’s author of the fable. </a:t>
            </a:r>
            <a:endParaRPr/>
          </a:p>
          <a:p>
            <a:pPr indent="0" lvl="0" marL="0" rtl="0" algn="l">
              <a:spcBef>
                <a:spcPts val="1200"/>
              </a:spcBef>
              <a:spcAft>
                <a:spcPts val="0"/>
              </a:spcAft>
              <a:buNone/>
            </a:pPr>
            <a:r>
              <a:rPr lang="en"/>
              <a:t>Moral 2 was the moral generated by GPT-J. </a:t>
            </a:r>
            <a:endParaRPr/>
          </a:p>
          <a:p>
            <a:pPr indent="0" lvl="0" marL="0" rtl="0" algn="l">
              <a:spcBef>
                <a:spcPts val="1200"/>
              </a:spcBef>
              <a:spcAft>
                <a:spcPts val="1200"/>
              </a:spcAft>
              <a:buNone/>
            </a:pPr>
            <a:r>
              <a:rPr lang="en"/>
              <a:t>Instructions did not reveal to the annotators which was which (although they might infer)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1: Agreement Between Annotators</a:t>
            </a:r>
            <a:endParaRPr/>
          </a:p>
        </p:txBody>
      </p:sp>
      <p:sp>
        <p:nvSpPr>
          <p:cNvPr id="188" name="Google Shape;188;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Observed agreement was calculated by summing the number of exact matches between annotator</a:t>
            </a:r>
            <a:r>
              <a:rPr lang="en"/>
              <a:t>s</a:t>
            </a:r>
            <a:r>
              <a:rPr lang="en"/>
              <a:t>, divided by total ratings.</a:t>
            </a:r>
            <a:endParaRPr/>
          </a:p>
        </p:txBody>
      </p:sp>
      <p:graphicFrame>
        <p:nvGraphicFramePr>
          <p:cNvPr id="189" name="Google Shape;189;p34"/>
          <p:cNvGraphicFramePr/>
          <p:nvPr/>
        </p:nvGraphicFramePr>
        <p:xfrm>
          <a:off x="634225" y="2104800"/>
          <a:ext cx="3000000" cy="3000000"/>
        </p:xfrm>
        <a:graphic>
          <a:graphicData uri="http://schemas.openxmlformats.org/drawingml/2006/table">
            <a:tbl>
              <a:tblPr>
                <a:noFill/>
                <a:tableStyleId>{EB6DBB54-01FA-4F48-836F-1BE3D7A120AB}</a:tableStyleId>
              </a:tblPr>
              <a:tblGrid>
                <a:gridCol w="725375"/>
                <a:gridCol w="725375"/>
                <a:gridCol w="725375"/>
                <a:gridCol w="725375"/>
              </a:tblGrid>
              <a:tr h="376150">
                <a:tc gridSpan="4">
                  <a:txBody>
                    <a:bodyPr/>
                    <a:lstStyle/>
                    <a:p>
                      <a:pPr indent="0" lvl="0" marL="0" rtl="0" algn="ctr">
                        <a:spcBef>
                          <a:spcPts val="0"/>
                        </a:spcBef>
                        <a:spcAft>
                          <a:spcPts val="0"/>
                        </a:spcAft>
                        <a:buNone/>
                      </a:pPr>
                      <a:r>
                        <a:rPr lang="en">
                          <a:solidFill>
                            <a:schemeClr val="accent2"/>
                          </a:solidFill>
                          <a:latin typeface="Roboto Mono"/>
                          <a:ea typeface="Roboto Mono"/>
                          <a:cs typeface="Roboto Mono"/>
                          <a:sym typeface="Roboto Mono"/>
                        </a:rPr>
                        <a:t>Observed Agreement</a:t>
                      </a:r>
                      <a:endParaRPr>
                        <a:solidFill>
                          <a:schemeClr val="accent2"/>
                        </a:solidFill>
                        <a:latin typeface="Roboto Mono"/>
                        <a:ea typeface="Roboto Mono"/>
                        <a:cs typeface="Roboto Mono"/>
                        <a:sym typeface="Roboto Mono"/>
                      </a:endParaRPr>
                    </a:p>
                  </a:txBody>
                  <a:tcPr marT="91425" marB="91425" marR="91425" marL="91425" anchor="ctr"/>
                </a:tc>
                <a:tc hMerge="1"/>
                <a:tc hMerge="1"/>
                <a:tc hMerge="1"/>
              </a:tr>
              <a:tr h="537700">
                <a:tc>
                  <a:txBody>
                    <a:bodyPr/>
                    <a:lstStyle/>
                    <a:p>
                      <a:pPr indent="0" lvl="0" marL="0" rtl="0" algn="l">
                        <a:spcBef>
                          <a:spcPts val="0"/>
                        </a:spcBef>
                        <a:spcAft>
                          <a:spcPts val="0"/>
                        </a:spcAft>
                        <a:buNone/>
                      </a:pPr>
                      <a:r>
                        <a:rPr lang="en">
                          <a:solidFill>
                            <a:schemeClr val="accent2"/>
                          </a:solidFill>
                          <a:latin typeface="Roboto Mono"/>
                          <a:ea typeface="Roboto Mono"/>
                          <a:cs typeface="Roboto Mono"/>
                          <a:sym typeface="Roboto Mono"/>
                        </a:rPr>
                        <a:t>Q1 </a:t>
                      </a:r>
                      <a:endParaRPr>
                        <a:solidFill>
                          <a:schemeClr val="accent2"/>
                        </a:solidFill>
                        <a:latin typeface="Roboto Mono"/>
                        <a:ea typeface="Roboto Mono"/>
                        <a:cs typeface="Roboto Mono"/>
                        <a:sym typeface="Roboto Mono"/>
                      </a:endParaRPr>
                    </a:p>
                  </a:txBody>
                  <a:tcPr marT="91425" marB="91425" marR="91425" marL="91425" anchor="ctr"/>
                </a:tc>
                <a:tc>
                  <a:txBody>
                    <a:bodyPr/>
                    <a:lstStyle/>
                    <a:p>
                      <a:pPr indent="0" lvl="0" marL="0" rtl="0" algn="l">
                        <a:spcBef>
                          <a:spcPts val="0"/>
                        </a:spcBef>
                        <a:spcAft>
                          <a:spcPts val="0"/>
                        </a:spcAft>
                        <a:buNone/>
                      </a:pPr>
                      <a:r>
                        <a:rPr lang="en">
                          <a:solidFill>
                            <a:schemeClr val="accent2"/>
                          </a:solidFill>
                          <a:latin typeface="Roboto Mono"/>
                          <a:ea typeface="Roboto Mono"/>
                          <a:cs typeface="Roboto Mono"/>
                          <a:sym typeface="Roboto Mono"/>
                        </a:rPr>
                        <a:t>64%</a:t>
                      </a:r>
                      <a:endParaRPr>
                        <a:solidFill>
                          <a:schemeClr val="accent2"/>
                        </a:solidFill>
                        <a:latin typeface="Roboto Mono"/>
                        <a:ea typeface="Roboto Mono"/>
                        <a:cs typeface="Roboto Mono"/>
                        <a:sym typeface="Roboto Mono"/>
                      </a:endParaRPr>
                    </a:p>
                  </a:txBody>
                  <a:tcPr marT="91425" marB="91425" marR="91425" marL="91425" anchor="ctr"/>
                </a:tc>
                <a:tc>
                  <a:txBody>
                    <a:bodyPr/>
                    <a:lstStyle/>
                    <a:p>
                      <a:pPr indent="0" lvl="0" marL="0" rtl="0" algn="l">
                        <a:spcBef>
                          <a:spcPts val="0"/>
                        </a:spcBef>
                        <a:spcAft>
                          <a:spcPts val="0"/>
                        </a:spcAft>
                        <a:buNone/>
                      </a:pPr>
                      <a:r>
                        <a:rPr lang="en">
                          <a:solidFill>
                            <a:schemeClr val="accent2"/>
                          </a:solidFill>
                          <a:latin typeface="Roboto Mono"/>
                          <a:ea typeface="Roboto Mono"/>
                          <a:cs typeface="Roboto Mono"/>
                          <a:sym typeface="Roboto Mono"/>
                        </a:rPr>
                        <a:t>Q2 </a:t>
                      </a:r>
                      <a:endParaRPr>
                        <a:solidFill>
                          <a:schemeClr val="accent2"/>
                        </a:solidFill>
                        <a:latin typeface="Roboto Mono"/>
                        <a:ea typeface="Roboto Mono"/>
                        <a:cs typeface="Roboto Mono"/>
                        <a:sym typeface="Roboto Mono"/>
                      </a:endParaRPr>
                    </a:p>
                  </a:txBody>
                  <a:tcPr marT="91425" marB="91425" marR="91425" marL="91425" anchor="ctr"/>
                </a:tc>
                <a:tc>
                  <a:txBody>
                    <a:bodyPr/>
                    <a:lstStyle/>
                    <a:p>
                      <a:pPr indent="0" lvl="0" marL="0" rtl="0" algn="l">
                        <a:spcBef>
                          <a:spcPts val="0"/>
                        </a:spcBef>
                        <a:spcAft>
                          <a:spcPts val="0"/>
                        </a:spcAft>
                        <a:buNone/>
                      </a:pPr>
                      <a:r>
                        <a:rPr lang="en">
                          <a:solidFill>
                            <a:schemeClr val="accent2"/>
                          </a:solidFill>
                          <a:latin typeface="Roboto Mono"/>
                          <a:ea typeface="Roboto Mono"/>
                          <a:cs typeface="Roboto Mono"/>
                          <a:sym typeface="Roboto Mono"/>
                        </a:rPr>
                        <a:t>42%</a:t>
                      </a:r>
                      <a:endParaRPr>
                        <a:solidFill>
                          <a:schemeClr val="accent2"/>
                        </a:solidFill>
                        <a:latin typeface="Roboto Mono"/>
                        <a:ea typeface="Roboto Mono"/>
                        <a:cs typeface="Roboto Mono"/>
                        <a:sym typeface="Roboto Mono"/>
                      </a:endParaRPr>
                    </a:p>
                  </a:txBody>
                  <a:tcPr marT="91425" marB="91425" marR="91425" marL="91425" anchor="ctr"/>
                </a:tc>
              </a:tr>
            </a:tbl>
          </a:graphicData>
        </a:graphic>
      </p:graphicFrame>
      <p:graphicFrame>
        <p:nvGraphicFramePr>
          <p:cNvPr id="190" name="Google Shape;190;p34"/>
          <p:cNvGraphicFramePr/>
          <p:nvPr/>
        </p:nvGraphicFramePr>
        <p:xfrm>
          <a:off x="4487800" y="2106745"/>
          <a:ext cx="3000000" cy="3000000"/>
        </p:xfrm>
        <a:graphic>
          <a:graphicData uri="http://schemas.openxmlformats.org/drawingml/2006/table">
            <a:tbl>
              <a:tblPr>
                <a:noFill/>
                <a:tableStyleId>{EB6DBB54-01FA-4F48-836F-1BE3D7A120AB}</a:tableStyleId>
              </a:tblPr>
              <a:tblGrid>
                <a:gridCol w="1086125"/>
                <a:gridCol w="1086125"/>
                <a:gridCol w="1086125"/>
                <a:gridCol w="1086125"/>
              </a:tblGrid>
              <a:tr h="420325">
                <a:tc gridSpan="4">
                  <a:txBody>
                    <a:bodyPr/>
                    <a:lstStyle/>
                    <a:p>
                      <a:pPr indent="0" lvl="0" marL="0" rtl="0" algn="ctr">
                        <a:spcBef>
                          <a:spcPts val="0"/>
                        </a:spcBef>
                        <a:spcAft>
                          <a:spcPts val="0"/>
                        </a:spcAft>
                        <a:buNone/>
                      </a:pPr>
                      <a:r>
                        <a:rPr lang="en">
                          <a:solidFill>
                            <a:schemeClr val="accent2"/>
                          </a:solidFill>
                          <a:latin typeface="Roboto Mono"/>
                          <a:ea typeface="Roboto Mono"/>
                          <a:cs typeface="Roboto Mono"/>
                          <a:sym typeface="Roboto Mono"/>
                        </a:rPr>
                        <a:t>Cohen’s Kappa</a:t>
                      </a:r>
                      <a:endParaRPr>
                        <a:solidFill>
                          <a:schemeClr val="accent2"/>
                        </a:solidFill>
                        <a:latin typeface="Roboto Mono"/>
                        <a:ea typeface="Roboto Mono"/>
                        <a:cs typeface="Roboto Mono"/>
                        <a:sym typeface="Roboto Mono"/>
                      </a:endParaRPr>
                    </a:p>
                  </a:txBody>
                  <a:tcPr marT="91425" marB="91425" marR="91425" marL="91425" anchor="ctr"/>
                </a:tc>
                <a:tc hMerge="1"/>
                <a:tc hMerge="1"/>
                <a:tc hMerge="1"/>
              </a:tr>
              <a:tr h="680600">
                <a:tc>
                  <a:txBody>
                    <a:bodyPr/>
                    <a:lstStyle/>
                    <a:p>
                      <a:pPr indent="0" lvl="0" marL="0" rtl="0" algn="l">
                        <a:spcBef>
                          <a:spcPts val="0"/>
                        </a:spcBef>
                        <a:spcAft>
                          <a:spcPts val="0"/>
                        </a:spcAft>
                        <a:buNone/>
                      </a:pPr>
                      <a:r>
                        <a:rPr lang="en">
                          <a:solidFill>
                            <a:schemeClr val="accent2"/>
                          </a:solidFill>
                          <a:latin typeface="Roboto Mono"/>
                          <a:ea typeface="Roboto Mono"/>
                          <a:cs typeface="Roboto Mono"/>
                          <a:sym typeface="Roboto Mono"/>
                        </a:rPr>
                        <a:t>Q1_A1_A2</a:t>
                      </a:r>
                      <a:endParaRPr>
                        <a:solidFill>
                          <a:schemeClr val="accent2"/>
                        </a:solidFill>
                        <a:latin typeface="Roboto Mono"/>
                        <a:ea typeface="Roboto Mono"/>
                        <a:cs typeface="Roboto Mono"/>
                        <a:sym typeface="Roboto Mono"/>
                      </a:endParaRPr>
                    </a:p>
                  </a:txBody>
                  <a:tcPr marT="91425" marB="91425" marR="91425" marL="91425" anchor="ctr"/>
                </a:tc>
                <a:tc>
                  <a:txBody>
                    <a:bodyPr/>
                    <a:lstStyle/>
                    <a:p>
                      <a:pPr indent="0" lvl="0" marL="0" rtl="0" algn="l">
                        <a:lnSpc>
                          <a:spcPct val="115000"/>
                        </a:lnSpc>
                        <a:spcBef>
                          <a:spcPts val="0"/>
                        </a:spcBef>
                        <a:spcAft>
                          <a:spcPts val="0"/>
                        </a:spcAft>
                        <a:buNone/>
                      </a:pPr>
                      <a:r>
                        <a:rPr lang="en">
                          <a:solidFill>
                            <a:schemeClr val="accent2"/>
                          </a:solidFill>
                          <a:latin typeface="Roboto Mono"/>
                          <a:ea typeface="Roboto Mono"/>
                          <a:cs typeface="Roboto Mono"/>
                          <a:sym typeface="Roboto Mono"/>
                        </a:rPr>
                        <a:t>0.285</a:t>
                      </a:r>
                      <a:endParaRPr>
                        <a:solidFill>
                          <a:schemeClr val="accent2"/>
                        </a:solidFill>
                        <a:latin typeface="Roboto Mono"/>
                        <a:ea typeface="Roboto Mono"/>
                        <a:cs typeface="Roboto Mono"/>
                        <a:sym typeface="Roboto Mono"/>
                      </a:endParaRPr>
                    </a:p>
                  </a:txBody>
                  <a:tcPr marT="91425" marB="91425" marR="91425" marL="91425" anchor="ctr"/>
                </a:tc>
                <a:tc>
                  <a:txBody>
                    <a:bodyPr/>
                    <a:lstStyle/>
                    <a:p>
                      <a:pPr indent="0" lvl="0" marL="0" rtl="0" algn="l">
                        <a:lnSpc>
                          <a:spcPct val="115000"/>
                        </a:lnSpc>
                        <a:spcBef>
                          <a:spcPts val="0"/>
                        </a:spcBef>
                        <a:spcAft>
                          <a:spcPts val="0"/>
                        </a:spcAft>
                        <a:buNone/>
                      </a:pPr>
                      <a:r>
                        <a:rPr lang="en">
                          <a:solidFill>
                            <a:schemeClr val="accent2"/>
                          </a:solidFill>
                          <a:latin typeface="Roboto Mono"/>
                          <a:ea typeface="Roboto Mono"/>
                          <a:cs typeface="Roboto Mono"/>
                          <a:sym typeface="Roboto Mono"/>
                        </a:rPr>
                        <a:t>Q2_A1_A2</a:t>
                      </a:r>
                      <a:endParaRPr>
                        <a:solidFill>
                          <a:schemeClr val="accent2"/>
                        </a:solidFill>
                        <a:latin typeface="Roboto Mono"/>
                        <a:ea typeface="Roboto Mono"/>
                        <a:cs typeface="Roboto Mono"/>
                        <a:sym typeface="Roboto Mono"/>
                      </a:endParaRPr>
                    </a:p>
                  </a:txBody>
                  <a:tcPr marT="91425" marB="91425" marR="91425" marL="91425" anchor="ctr"/>
                </a:tc>
                <a:tc>
                  <a:txBody>
                    <a:bodyPr/>
                    <a:lstStyle/>
                    <a:p>
                      <a:pPr indent="0" lvl="0" marL="0" rtl="0" algn="l">
                        <a:lnSpc>
                          <a:spcPct val="115000"/>
                        </a:lnSpc>
                        <a:spcBef>
                          <a:spcPts val="0"/>
                        </a:spcBef>
                        <a:spcAft>
                          <a:spcPts val="0"/>
                        </a:spcAft>
                        <a:buNone/>
                      </a:pPr>
                      <a:r>
                        <a:rPr lang="en">
                          <a:solidFill>
                            <a:schemeClr val="accent2"/>
                          </a:solidFill>
                          <a:latin typeface="Roboto Mono"/>
                          <a:ea typeface="Roboto Mono"/>
                          <a:cs typeface="Roboto Mono"/>
                          <a:sym typeface="Roboto Mono"/>
                        </a:rPr>
                        <a:t>0.157</a:t>
                      </a:r>
                      <a:endParaRPr>
                        <a:solidFill>
                          <a:schemeClr val="accent2"/>
                        </a:solidFill>
                        <a:latin typeface="Roboto Mono"/>
                        <a:ea typeface="Roboto Mono"/>
                        <a:cs typeface="Roboto Mono"/>
                        <a:sym typeface="Roboto Mono"/>
                      </a:endParaRPr>
                    </a:p>
                  </a:txBody>
                  <a:tcPr marT="91425" marB="91425" marR="91425" marL="91425" anchor="ctr"/>
                </a:tc>
              </a:tr>
              <a:tr h="680600">
                <a:tc>
                  <a:txBody>
                    <a:bodyPr/>
                    <a:lstStyle/>
                    <a:p>
                      <a:pPr indent="0" lvl="0" marL="0" rtl="0" algn="l">
                        <a:lnSpc>
                          <a:spcPct val="115000"/>
                        </a:lnSpc>
                        <a:spcBef>
                          <a:spcPts val="0"/>
                        </a:spcBef>
                        <a:spcAft>
                          <a:spcPts val="0"/>
                        </a:spcAft>
                        <a:buNone/>
                      </a:pPr>
                      <a:r>
                        <a:rPr lang="en">
                          <a:solidFill>
                            <a:schemeClr val="accent2"/>
                          </a:solidFill>
                          <a:latin typeface="Roboto Mono"/>
                          <a:ea typeface="Roboto Mono"/>
                          <a:cs typeface="Roboto Mono"/>
                          <a:sym typeface="Roboto Mono"/>
                        </a:rPr>
                        <a:t>Q1_A1_A3</a:t>
                      </a:r>
                      <a:endParaRPr>
                        <a:solidFill>
                          <a:schemeClr val="accent2"/>
                        </a:solidFill>
                        <a:latin typeface="Roboto Mono"/>
                        <a:ea typeface="Roboto Mono"/>
                        <a:cs typeface="Roboto Mono"/>
                        <a:sym typeface="Roboto Mono"/>
                      </a:endParaRPr>
                    </a:p>
                  </a:txBody>
                  <a:tcPr marT="91425" marB="91425" marR="91425" marL="91425" anchor="ctr"/>
                </a:tc>
                <a:tc>
                  <a:txBody>
                    <a:bodyPr/>
                    <a:lstStyle/>
                    <a:p>
                      <a:pPr indent="0" lvl="0" marL="0" rtl="0" algn="l">
                        <a:lnSpc>
                          <a:spcPct val="115000"/>
                        </a:lnSpc>
                        <a:spcBef>
                          <a:spcPts val="0"/>
                        </a:spcBef>
                        <a:spcAft>
                          <a:spcPts val="0"/>
                        </a:spcAft>
                        <a:buNone/>
                      </a:pPr>
                      <a:r>
                        <a:rPr lang="en">
                          <a:solidFill>
                            <a:schemeClr val="accent2"/>
                          </a:solidFill>
                          <a:latin typeface="Roboto Mono"/>
                          <a:ea typeface="Roboto Mono"/>
                          <a:cs typeface="Roboto Mono"/>
                          <a:sym typeface="Roboto Mono"/>
                        </a:rPr>
                        <a:t>0.237</a:t>
                      </a:r>
                      <a:endParaRPr>
                        <a:solidFill>
                          <a:schemeClr val="accent2"/>
                        </a:solidFill>
                        <a:latin typeface="Roboto Mono"/>
                        <a:ea typeface="Roboto Mono"/>
                        <a:cs typeface="Roboto Mono"/>
                        <a:sym typeface="Roboto Mono"/>
                      </a:endParaRPr>
                    </a:p>
                  </a:txBody>
                  <a:tcPr marT="91425" marB="91425" marR="91425" marL="91425" anchor="ctr"/>
                </a:tc>
                <a:tc>
                  <a:txBody>
                    <a:bodyPr/>
                    <a:lstStyle/>
                    <a:p>
                      <a:pPr indent="0" lvl="0" marL="0" rtl="0" algn="l">
                        <a:lnSpc>
                          <a:spcPct val="115000"/>
                        </a:lnSpc>
                        <a:spcBef>
                          <a:spcPts val="0"/>
                        </a:spcBef>
                        <a:spcAft>
                          <a:spcPts val="0"/>
                        </a:spcAft>
                        <a:buNone/>
                      </a:pPr>
                      <a:r>
                        <a:rPr lang="en">
                          <a:solidFill>
                            <a:schemeClr val="accent2"/>
                          </a:solidFill>
                          <a:latin typeface="Roboto Mono"/>
                          <a:ea typeface="Roboto Mono"/>
                          <a:cs typeface="Roboto Mono"/>
                          <a:sym typeface="Roboto Mono"/>
                        </a:rPr>
                        <a:t>Q2_A1_A3</a:t>
                      </a:r>
                      <a:endParaRPr>
                        <a:solidFill>
                          <a:schemeClr val="accent2"/>
                        </a:solidFill>
                        <a:latin typeface="Roboto Mono"/>
                        <a:ea typeface="Roboto Mono"/>
                        <a:cs typeface="Roboto Mono"/>
                        <a:sym typeface="Roboto Mono"/>
                      </a:endParaRPr>
                    </a:p>
                  </a:txBody>
                  <a:tcPr marT="91425" marB="91425" marR="91425" marL="91425" anchor="ctr"/>
                </a:tc>
                <a:tc>
                  <a:txBody>
                    <a:bodyPr/>
                    <a:lstStyle/>
                    <a:p>
                      <a:pPr indent="0" lvl="0" marL="0" rtl="0" algn="l">
                        <a:lnSpc>
                          <a:spcPct val="115000"/>
                        </a:lnSpc>
                        <a:spcBef>
                          <a:spcPts val="0"/>
                        </a:spcBef>
                        <a:spcAft>
                          <a:spcPts val="0"/>
                        </a:spcAft>
                        <a:buNone/>
                      </a:pPr>
                      <a:r>
                        <a:rPr lang="en">
                          <a:solidFill>
                            <a:schemeClr val="accent2"/>
                          </a:solidFill>
                          <a:latin typeface="Roboto Mono"/>
                          <a:ea typeface="Roboto Mono"/>
                          <a:cs typeface="Roboto Mono"/>
                          <a:sym typeface="Roboto Mono"/>
                        </a:rPr>
                        <a:t>0.368</a:t>
                      </a:r>
                      <a:endParaRPr>
                        <a:solidFill>
                          <a:schemeClr val="accent2"/>
                        </a:solidFill>
                        <a:latin typeface="Roboto Mono"/>
                        <a:ea typeface="Roboto Mono"/>
                        <a:cs typeface="Roboto Mono"/>
                        <a:sym typeface="Roboto Mono"/>
                      </a:endParaRPr>
                    </a:p>
                  </a:txBody>
                  <a:tcPr marT="91425" marB="91425" marR="91425" marL="91425" anchor="ctr"/>
                </a:tc>
              </a:tr>
              <a:tr h="680600">
                <a:tc>
                  <a:txBody>
                    <a:bodyPr/>
                    <a:lstStyle/>
                    <a:p>
                      <a:pPr indent="0" lvl="0" marL="0" rtl="0" algn="l">
                        <a:lnSpc>
                          <a:spcPct val="115000"/>
                        </a:lnSpc>
                        <a:spcBef>
                          <a:spcPts val="0"/>
                        </a:spcBef>
                        <a:spcAft>
                          <a:spcPts val="0"/>
                        </a:spcAft>
                        <a:buNone/>
                      </a:pPr>
                      <a:r>
                        <a:rPr lang="en">
                          <a:solidFill>
                            <a:schemeClr val="accent2"/>
                          </a:solidFill>
                          <a:latin typeface="Roboto Mono"/>
                          <a:ea typeface="Roboto Mono"/>
                          <a:cs typeface="Roboto Mono"/>
                          <a:sym typeface="Roboto Mono"/>
                        </a:rPr>
                        <a:t>Q1_A2_A3</a:t>
                      </a:r>
                      <a:endParaRPr>
                        <a:solidFill>
                          <a:schemeClr val="accent2"/>
                        </a:solidFill>
                        <a:latin typeface="Roboto Mono"/>
                        <a:ea typeface="Roboto Mono"/>
                        <a:cs typeface="Roboto Mono"/>
                        <a:sym typeface="Roboto Mono"/>
                      </a:endParaRPr>
                    </a:p>
                  </a:txBody>
                  <a:tcPr marT="91425" marB="91425" marR="91425" marL="91425" anchor="ctr"/>
                </a:tc>
                <a:tc>
                  <a:txBody>
                    <a:bodyPr/>
                    <a:lstStyle/>
                    <a:p>
                      <a:pPr indent="0" lvl="0" marL="0" rtl="0" algn="l">
                        <a:lnSpc>
                          <a:spcPct val="115000"/>
                        </a:lnSpc>
                        <a:spcBef>
                          <a:spcPts val="0"/>
                        </a:spcBef>
                        <a:spcAft>
                          <a:spcPts val="0"/>
                        </a:spcAft>
                        <a:buNone/>
                      </a:pPr>
                      <a:r>
                        <a:rPr lang="en">
                          <a:solidFill>
                            <a:schemeClr val="accent2"/>
                          </a:solidFill>
                          <a:latin typeface="Roboto Mono"/>
                          <a:ea typeface="Roboto Mono"/>
                          <a:cs typeface="Roboto Mono"/>
                          <a:sym typeface="Roboto Mono"/>
                        </a:rPr>
                        <a:t>0.314</a:t>
                      </a:r>
                      <a:endParaRPr>
                        <a:solidFill>
                          <a:schemeClr val="accent2"/>
                        </a:solidFill>
                        <a:latin typeface="Roboto Mono"/>
                        <a:ea typeface="Roboto Mono"/>
                        <a:cs typeface="Roboto Mono"/>
                        <a:sym typeface="Roboto Mono"/>
                      </a:endParaRPr>
                    </a:p>
                  </a:txBody>
                  <a:tcPr marT="91425" marB="91425" marR="91425" marL="91425" anchor="ctr"/>
                </a:tc>
                <a:tc>
                  <a:txBody>
                    <a:bodyPr/>
                    <a:lstStyle/>
                    <a:p>
                      <a:pPr indent="0" lvl="0" marL="0" rtl="0" algn="l">
                        <a:lnSpc>
                          <a:spcPct val="115000"/>
                        </a:lnSpc>
                        <a:spcBef>
                          <a:spcPts val="0"/>
                        </a:spcBef>
                        <a:spcAft>
                          <a:spcPts val="0"/>
                        </a:spcAft>
                        <a:buNone/>
                      </a:pPr>
                      <a:r>
                        <a:rPr lang="en">
                          <a:solidFill>
                            <a:schemeClr val="accent2"/>
                          </a:solidFill>
                          <a:latin typeface="Roboto Mono"/>
                          <a:ea typeface="Roboto Mono"/>
                          <a:cs typeface="Roboto Mono"/>
                          <a:sym typeface="Roboto Mono"/>
                        </a:rPr>
                        <a:t>Q2_A2_A3</a:t>
                      </a:r>
                      <a:endParaRPr>
                        <a:solidFill>
                          <a:schemeClr val="accent2"/>
                        </a:solidFill>
                        <a:latin typeface="Roboto Mono"/>
                        <a:ea typeface="Roboto Mono"/>
                        <a:cs typeface="Roboto Mono"/>
                        <a:sym typeface="Roboto Mono"/>
                      </a:endParaRPr>
                    </a:p>
                  </a:txBody>
                  <a:tcPr marT="91425" marB="91425" marR="91425" marL="91425" anchor="ctr"/>
                </a:tc>
                <a:tc>
                  <a:txBody>
                    <a:bodyPr/>
                    <a:lstStyle/>
                    <a:p>
                      <a:pPr indent="0" lvl="0" marL="0" rtl="0" algn="l">
                        <a:lnSpc>
                          <a:spcPct val="115000"/>
                        </a:lnSpc>
                        <a:spcBef>
                          <a:spcPts val="0"/>
                        </a:spcBef>
                        <a:spcAft>
                          <a:spcPts val="0"/>
                        </a:spcAft>
                        <a:buNone/>
                      </a:pPr>
                      <a:r>
                        <a:rPr lang="en">
                          <a:solidFill>
                            <a:schemeClr val="accent2"/>
                          </a:solidFill>
                          <a:latin typeface="Roboto Mono"/>
                          <a:ea typeface="Roboto Mono"/>
                          <a:cs typeface="Roboto Mono"/>
                          <a:sym typeface="Roboto Mono"/>
                        </a:rPr>
                        <a:t>0.270</a:t>
                      </a:r>
                      <a:endParaRPr>
                        <a:solidFill>
                          <a:schemeClr val="accent2"/>
                        </a:solidFill>
                        <a:latin typeface="Roboto Mono"/>
                        <a:ea typeface="Roboto Mono"/>
                        <a:cs typeface="Roboto Mono"/>
                        <a:sym typeface="Roboto Mono"/>
                      </a:endParaRPr>
                    </a:p>
                  </a:txBody>
                  <a:tcPr marT="91425" marB="91425" marR="91425" marL="91425" anchor="ctr"/>
                </a:tc>
              </a:tr>
            </a:tbl>
          </a:graphicData>
        </a:graphic>
      </p:graphicFrame>
      <p:sp>
        <p:nvSpPr>
          <p:cNvPr id="191" name="Google Shape;191;p34"/>
          <p:cNvSpPr txBox="1"/>
          <p:nvPr/>
        </p:nvSpPr>
        <p:spPr>
          <a:xfrm>
            <a:off x="634225" y="3207675"/>
            <a:ext cx="3213300" cy="194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2"/>
                </a:solidFill>
                <a:latin typeface="Roboto"/>
                <a:ea typeface="Roboto"/>
                <a:cs typeface="Roboto"/>
                <a:sym typeface="Roboto"/>
              </a:rPr>
              <a:t>Cohen’s Kappa was calculated via Scikit-learn discern whether consensus had occurred by chance.</a:t>
            </a:r>
            <a:endParaRPr>
              <a:solidFill>
                <a:schemeClr val="lt2"/>
              </a:solidFill>
              <a:latin typeface="Roboto"/>
              <a:ea typeface="Roboto"/>
              <a:cs typeface="Roboto"/>
              <a:sym typeface="Roboto"/>
            </a:endParaRPr>
          </a:p>
          <a:p>
            <a:pPr indent="0" lvl="0" marL="0" rtl="0" algn="l">
              <a:lnSpc>
                <a:spcPct val="115000"/>
              </a:lnSpc>
              <a:spcBef>
                <a:spcPts val="1200"/>
              </a:spcBef>
              <a:spcAft>
                <a:spcPts val="0"/>
              </a:spcAft>
              <a:buNone/>
            </a:pPr>
            <a:r>
              <a:rPr lang="en">
                <a:solidFill>
                  <a:schemeClr val="lt2"/>
                </a:solidFill>
                <a:latin typeface="Roboto"/>
                <a:ea typeface="Roboto"/>
                <a:cs typeface="Roboto"/>
                <a:sym typeface="Roboto"/>
              </a:rPr>
              <a:t>0.1 – 0.20 indicates slight agreement. 0.21 – 0.40 indicates fair agreement.</a:t>
            </a:r>
            <a:endParaRPr>
              <a:solidFill>
                <a:schemeClr val="lt2"/>
              </a:solidFill>
              <a:latin typeface="Roboto"/>
              <a:ea typeface="Roboto"/>
              <a:cs typeface="Roboto"/>
              <a:sym typeface="Roboto"/>
            </a:endParaRPr>
          </a:p>
          <a:p>
            <a:pPr indent="0" lvl="0" marL="0" rtl="0" algn="l">
              <a:lnSpc>
                <a:spcPct val="115000"/>
              </a:lnSpc>
              <a:spcBef>
                <a:spcPts val="1200"/>
              </a:spcBef>
              <a:spcAft>
                <a:spcPts val="1200"/>
              </a:spcAft>
              <a:buNone/>
            </a:pPr>
            <a:r>
              <a:t/>
            </a:r>
            <a:endParaRPr>
              <a:solidFill>
                <a:schemeClr val="lt2"/>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95" name="Shape 195"/>
        <p:cNvGrpSpPr/>
        <p:nvPr/>
      </p:nvGrpSpPr>
      <p:grpSpPr>
        <a:xfrm>
          <a:off x="0" y="0"/>
          <a:ext cx="0" cy="0"/>
          <a:chOff x="0" y="0"/>
          <a:chExt cx="0" cy="0"/>
        </a:xfrm>
      </p:grpSpPr>
      <p:pic>
        <p:nvPicPr>
          <p:cNvPr id="196" name="Google Shape;196;p35"/>
          <p:cNvPicPr preferRelativeResize="0"/>
          <p:nvPr/>
        </p:nvPicPr>
        <p:blipFill>
          <a:blip r:embed="rId3">
            <a:alphaModFix amt="39000"/>
          </a:blip>
          <a:stretch>
            <a:fillRect/>
          </a:stretch>
        </p:blipFill>
        <p:spPr>
          <a:xfrm>
            <a:off x="-2194175" y="22350"/>
            <a:ext cx="11338176" cy="5143501"/>
          </a:xfrm>
          <a:prstGeom prst="rect">
            <a:avLst/>
          </a:prstGeom>
          <a:noFill/>
          <a:ln>
            <a:noFill/>
          </a:ln>
        </p:spPr>
      </p:pic>
      <p:sp>
        <p:nvSpPr>
          <p:cNvPr id="197" name="Google Shape;19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2"/>
                </a:solidFill>
              </a:rPr>
              <a:t>Experiment 1: Inter-Rater Agreement, A1 &amp; A2</a:t>
            </a:r>
            <a:endParaRPr>
              <a:solidFill>
                <a:schemeClr val="dk2"/>
              </a:solidFill>
            </a:endParaRPr>
          </a:p>
        </p:txBody>
      </p:sp>
      <p:pic>
        <p:nvPicPr>
          <p:cNvPr id="198" name="Google Shape;198;p35"/>
          <p:cNvPicPr preferRelativeResize="0"/>
          <p:nvPr/>
        </p:nvPicPr>
        <p:blipFill>
          <a:blip r:embed="rId4">
            <a:alphaModFix/>
          </a:blip>
          <a:stretch>
            <a:fillRect/>
          </a:stretch>
        </p:blipFill>
        <p:spPr>
          <a:xfrm>
            <a:off x="311699" y="1006217"/>
            <a:ext cx="3983881" cy="3668700"/>
          </a:xfrm>
          <a:prstGeom prst="rect">
            <a:avLst/>
          </a:prstGeom>
          <a:noFill/>
          <a:ln>
            <a:noFill/>
          </a:ln>
        </p:spPr>
      </p:pic>
      <p:pic>
        <p:nvPicPr>
          <p:cNvPr id="199" name="Google Shape;199;p35"/>
          <p:cNvPicPr preferRelativeResize="0"/>
          <p:nvPr/>
        </p:nvPicPr>
        <p:blipFill>
          <a:blip r:embed="rId5">
            <a:alphaModFix/>
          </a:blip>
          <a:stretch>
            <a:fillRect/>
          </a:stretch>
        </p:blipFill>
        <p:spPr>
          <a:xfrm>
            <a:off x="4848425" y="1006225"/>
            <a:ext cx="3983875" cy="366869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03" name="Shape 203"/>
        <p:cNvGrpSpPr/>
        <p:nvPr/>
      </p:nvGrpSpPr>
      <p:grpSpPr>
        <a:xfrm>
          <a:off x="0" y="0"/>
          <a:ext cx="0" cy="0"/>
          <a:chOff x="0" y="0"/>
          <a:chExt cx="0" cy="0"/>
        </a:xfrm>
      </p:grpSpPr>
      <p:pic>
        <p:nvPicPr>
          <p:cNvPr id="204" name="Google Shape;204;p36"/>
          <p:cNvPicPr preferRelativeResize="0"/>
          <p:nvPr/>
        </p:nvPicPr>
        <p:blipFill>
          <a:blip r:embed="rId3">
            <a:alphaModFix amt="39000"/>
          </a:blip>
          <a:stretch>
            <a:fillRect/>
          </a:stretch>
        </p:blipFill>
        <p:spPr>
          <a:xfrm>
            <a:off x="-2194175" y="22350"/>
            <a:ext cx="11338176" cy="5143501"/>
          </a:xfrm>
          <a:prstGeom prst="rect">
            <a:avLst/>
          </a:prstGeom>
          <a:noFill/>
          <a:ln>
            <a:noFill/>
          </a:ln>
        </p:spPr>
      </p:pic>
      <p:sp>
        <p:nvSpPr>
          <p:cNvPr id="205" name="Google Shape;20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2"/>
                </a:solidFill>
              </a:rPr>
              <a:t>Experiment 1: Inter-Rater Agreement, A1 &amp; A3</a:t>
            </a:r>
            <a:endParaRPr>
              <a:solidFill>
                <a:schemeClr val="dk2"/>
              </a:solidFill>
            </a:endParaRPr>
          </a:p>
        </p:txBody>
      </p:sp>
      <p:pic>
        <p:nvPicPr>
          <p:cNvPr id="206" name="Google Shape;206;p36"/>
          <p:cNvPicPr preferRelativeResize="0"/>
          <p:nvPr/>
        </p:nvPicPr>
        <p:blipFill>
          <a:blip r:embed="rId4">
            <a:alphaModFix/>
          </a:blip>
          <a:stretch>
            <a:fillRect/>
          </a:stretch>
        </p:blipFill>
        <p:spPr>
          <a:xfrm>
            <a:off x="311700" y="1017729"/>
            <a:ext cx="3983875" cy="3668695"/>
          </a:xfrm>
          <a:prstGeom prst="rect">
            <a:avLst/>
          </a:prstGeom>
          <a:noFill/>
          <a:ln>
            <a:noFill/>
          </a:ln>
        </p:spPr>
      </p:pic>
      <p:pic>
        <p:nvPicPr>
          <p:cNvPr id="207" name="Google Shape;207;p36"/>
          <p:cNvPicPr preferRelativeResize="0"/>
          <p:nvPr/>
        </p:nvPicPr>
        <p:blipFill>
          <a:blip r:embed="rId5">
            <a:alphaModFix/>
          </a:blip>
          <a:stretch>
            <a:fillRect/>
          </a:stretch>
        </p:blipFill>
        <p:spPr>
          <a:xfrm>
            <a:off x="4848425" y="1017725"/>
            <a:ext cx="3983875" cy="366869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11" name="Shape 211"/>
        <p:cNvGrpSpPr/>
        <p:nvPr/>
      </p:nvGrpSpPr>
      <p:grpSpPr>
        <a:xfrm>
          <a:off x="0" y="0"/>
          <a:ext cx="0" cy="0"/>
          <a:chOff x="0" y="0"/>
          <a:chExt cx="0" cy="0"/>
        </a:xfrm>
      </p:grpSpPr>
      <p:pic>
        <p:nvPicPr>
          <p:cNvPr id="212" name="Google Shape;212;p37"/>
          <p:cNvPicPr preferRelativeResize="0"/>
          <p:nvPr/>
        </p:nvPicPr>
        <p:blipFill>
          <a:blip r:embed="rId3">
            <a:alphaModFix amt="39000"/>
          </a:blip>
          <a:stretch>
            <a:fillRect/>
          </a:stretch>
        </p:blipFill>
        <p:spPr>
          <a:xfrm>
            <a:off x="-2194175" y="22350"/>
            <a:ext cx="11338176" cy="5143501"/>
          </a:xfrm>
          <a:prstGeom prst="rect">
            <a:avLst/>
          </a:prstGeom>
          <a:noFill/>
          <a:ln>
            <a:noFill/>
          </a:ln>
        </p:spPr>
      </p:pic>
      <p:sp>
        <p:nvSpPr>
          <p:cNvPr id="213" name="Google Shape;21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2"/>
                </a:solidFill>
              </a:rPr>
              <a:t>Experiment 1: Inter-Rater Agreement, A2 &amp; A3</a:t>
            </a:r>
            <a:endParaRPr>
              <a:solidFill>
                <a:schemeClr val="dk2"/>
              </a:solidFill>
            </a:endParaRPr>
          </a:p>
        </p:txBody>
      </p:sp>
      <p:pic>
        <p:nvPicPr>
          <p:cNvPr id="214" name="Google Shape;214;p37"/>
          <p:cNvPicPr preferRelativeResize="0"/>
          <p:nvPr/>
        </p:nvPicPr>
        <p:blipFill>
          <a:blip r:embed="rId4">
            <a:alphaModFix/>
          </a:blip>
          <a:stretch>
            <a:fillRect/>
          </a:stretch>
        </p:blipFill>
        <p:spPr>
          <a:xfrm>
            <a:off x="311700" y="1006225"/>
            <a:ext cx="4059535" cy="3668700"/>
          </a:xfrm>
          <a:prstGeom prst="rect">
            <a:avLst/>
          </a:prstGeom>
          <a:noFill/>
          <a:ln>
            <a:noFill/>
          </a:ln>
        </p:spPr>
      </p:pic>
      <p:pic>
        <p:nvPicPr>
          <p:cNvPr id="215" name="Google Shape;215;p37"/>
          <p:cNvPicPr preferRelativeResize="0"/>
          <p:nvPr/>
        </p:nvPicPr>
        <p:blipFill>
          <a:blip r:embed="rId5">
            <a:alphaModFix/>
          </a:blip>
          <a:stretch>
            <a:fillRect/>
          </a:stretch>
        </p:blipFill>
        <p:spPr>
          <a:xfrm>
            <a:off x="4848425" y="1006225"/>
            <a:ext cx="3983875" cy="366869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1: Computational Evaluation: BERTscore</a:t>
            </a:r>
            <a:endParaRPr/>
          </a:p>
        </p:txBody>
      </p:sp>
      <p:sp>
        <p:nvSpPr>
          <p:cNvPr id="221" name="Google Shape;221;p38"/>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BERTscore evaluated the resemblance between the original and generated morals</a:t>
            </a:r>
            <a:endParaRPr/>
          </a:p>
          <a:p>
            <a:pPr indent="-342900" lvl="0" marL="457200" rtl="0" algn="l">
              <a:spcBef>
                <a:spcPts val="1200"/>
              </a:spcBef>
              <a:spcAft>
                <a:spcPts val="0"/>
              </a:spcAft>
              <a:buSzPts val="1800"/>
              <a:buChar char="●"/>
            </a:pPr>
            <a:r>
              <a:rPr lang="en"/>
              <a:t>Maximizes the cosine similarity between contextualized token embeddings from BERT. Shown to correlate well with human judgment (Zhang 2019)</a:t>
            </a:r>
            <a:endParaRPr/>
          </a:p>
          <a:p>
            <a:pPr indent="0" lvl="0" marL="0" rtl="0" algn="l">
              <a:spcBef>
                <a:spcPts val="1200"/>
              </a:spcBef>
              <a:spcAft>
                <a:spcPts val="0"/>
              </a:spcAft>
              <a:buNone/>
            </a:pPr>
            <a:r>
              <a:t/>
            </a:r>
            <a:endParaRPr/>
          </a:p>
          <a:p>
            <a:pPr indent="0" lvl="0" marL="457200" rtl="0" algn="l">
              <a:spcBef>
                <a:spcPts val="1200"/>
              </a:spcBef>
              <a:spcAft>
                <a:spcPts val="0"/>
              </a:spcAft>
              <a:buNone/>
            </a:pPr>
            <a:r>
              <a:rPr lang="en" sz="2200">
                <a:solidFill>
                  <a:schemeClr val="accent2"/>
                </a:solidFill>
              </a:rPr>
              <a:t>Mean F1-score of 73%</a:t>
            </a:r>
            <a:endParaRPr sz="2200">
              <a:solidFill>
                <a:schemeClr val="accent2"/>
              </a:solidFill>
            </a:endParaRPr>
          </a:p>
          <a:p>
            <a:pPr indent="0" lvl="0" marL="914400" rtl="0" algn="l">
              <a:spcBef>
                <a:spcPts val="1200"/>
              </a:spcBef>
              <a:spcAft>
                <a:spcPts val="1200"/>
              </a:spcAft>
              <a:buNone/>
            </a:pPr>
            <a:r>
              <a:rPr lang="en"/>
              <a:t>Generated morals were fairly similar to the originals in embeddings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1: Computational Evaluation: BLANC</a:t>
            </a:r>
            <a:endParaRPr/>
          </a:p>
          <a:p>
            <a:pPr indent="0" lvl="0" marL="0" rtl="0" algn="l">
              <a:spcBef>
                <a:spcPts val="0"/>
              </a:spcBef>
              <a:spcAft>
                <a:spcPts val="0"/>
              </a:spcAft>
              <a:buNone/>
            </a:pPr>
            <a:r>
              <a:t/>
            </a:r>
            <a:endParaRPr/>
          </a:p>
        </p:txBody>
      </p:sp>
      <p:sp>
        <p:nvSpPr>
          <p:cNvPr id="227" name="Google Shape;227;p39"/>
          <p:cNvSpPr txBox="1"/>
          <p:nvPr>
            <p:ph idx="1" type="body"/>
          </p:nvPr>
        </p:nvSpPr>
        <p:spPr>
          <a:xfrm>
            <a:off x="311700" y="1152475"/>
            <a:ext cx="8520600" cy="1465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BLANC score is a reference-free summarization evaluation tool developed to avoid the need for a ‘gold-standard’ reference sentence (Vasilyev 2020)</a:t>
            </a:r>
            <a:endParaRPr/>
          </a:p>
          <a:p>
            <a:pPr indent="-342900" lvl="0" marL="457200" rtl="0" algn="l">
              <a:spcBef>
                <a:spcPts val="1200"/>
              </a:spcBef>
              <a:spcAft>
                <a:spcPts val="0"/>
              </a:spcAft>
              <a:buSzPts val="1800"/>
              <a:buChar char="●"/>
            </a:pPr>
            <a:r>
              <a:rPr lang="en"/>
              <a:t>Masks sections of input with pieces from the summary, compared to filler</a:t>
            </a:r>
            <a:endParaRPr/>
          </a:p>
          <a:p>
            <a:pPr indent="-317500" lvl="1" marL="914400" rtl="0" algn="l">
              <a:spcBef>
                <a:spcPts val="0"/>
              </a:spcBef>
              <a:spcAft>
                <a:spcPts val="0"/>
              </a:spcAft>
              <a:buSzPts val="1400"/>
              <a:buChar char="○"/>
            </a:pPr>
            <a:r>
              <a:rPr lang="en"/>
              <a:t>range from -1 to 1, typical values are between 0 (useless) and 0.3 (30% help)</a:t>
            </a:r>
            <a:endParaRPr/>
          </a:p>
        </p:txBody>
      </p:sp>
      <p:graphicFrame>
        <p:nvGraphicFramePr>
          <p:cNvPr id="228" name="Google Shape;228;p39"/>
          <p:cNvGraphicFramePr/>
          <p:nvPr/>
        </p:nvGraphicFramePr>
        <p:xfrm>
          <a:off x="4170188" y="2833275"/>
          <a:ext cx="3000000" cy="3000000"/>
        </p:xfrm>
        <a:graphic>
          <a:graphicData uri="http://schemas.openxmlformats.org/drawingml/2006/table">
            <a:tbl>
              <a:tblPr>
                <a:noFill/>
                <a:tableStyleId>{EB6DBB54-01FA-4F48-836F-1BE3D7A120AB}</a:tableStyleId>
              </a:tblPr>
              <a:tblGrid>
                <a:gridCol w="3619500"/>
                <a:gridCol w="1042625"/>
              </a:tblGrid>
              <a:tr h="381000">
                <a:tc>
                  <a:txBody>
                    <a:bodyPr/>
                    <a:lstStyle/>
                    <a:p>
                      <a:pPr indent="0" lvl="0" marL="0" rtl="0" algn="l">
                        <a:spcBef>
                          <a:spcPts val="0"/>
                        </a:spcBef>
                        <a:spcAft>
                          <a:spcPts val="0"/>
                        </a:spcAft>
                        <a:buNone/>
                      </a:pPr>
                      <a:r>
                        <a:rPr lang="en">
                          <a:solidFill>
                            <a:schemeClr val="accent2"/>
                          </a:solidFill>
                          <a:latin typeface="Roboto Mono"/>
                          <a:ea typeface="Roboto Mono"/>
                          <a:cs typeface="Roboto Mono"/>
                          <a:sym typeface="Roboto Mono"/>
                        </a:rPr>
                        <a:t>Original Moral / Generated Moral</a:t>
                      </a:r>
                      <a:endParaRPr>
                        <a:solidFill>
                          <a:schemeClr val="accent2"/>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a:solidFill>
                            <a:schemeClr val="accent2"/>
                          </a:solidFill>
                          <a:latin typeface="Roboto Mono"/>
                          <a:ea typeface="Roboto Mono"/>
                          <a:cs typeface="Roboto Mono"/>
                          <a:sym typeface="Roboto Mono"/>
                        </a:rPr>
                        <a:t>0.02461</a:t>
                      </a:r>
                      <a:endParaRPr>
                        <a:solidFill>
                          <a:schemeClr val="accent2"/>
                        </a:solidFill>
                        <a:latin typeface="Roboto Mono"/>
                        <a:ea typeface="Roboto Mono"/>
                        <a:cs typeface="Roboto Mono"/>
                        <a:sym typeface="Roboto Mono"/>
                      </a:endParaRPr>
                    </a:p>
                  </a:txBody>
                  <a:tcPr marT="91425" marB="91425" marR="91425" marL="91425"/>
                </a:tc>
              </a:tr>
              <a:tr h="381000">
                <a:tc>
                  <a:txBody>
                    <a:bodyPr/>
                    <a:lstStyle/>
                    <a:p>
                      <a:pPr indent="0" lvl="0" marL="0" rtl="0" algn="l">
                        <a:spcBef>
                          <a:spcPts val="0"/>
                        </a:spcBef>
                        <a:spcAft>
                          <a:spcPts val="0"/>
                        </a:spcAft>
                        <a:buNone/>
                      </a:pPr>
                      <a:r>
                        <a:rPr lang="en">
                          <a:solidFill>
                            <a:schemeClr val="accent2"/>
                          </a:solidFill>
                          <a:latin typeface="Roboto Mono"/>
                          <a:ea typeface="Roboto Mono"/>
                          <a:cs typeface="Roboto Mono"/>
                          <a:sym typeface="Roboto Mono"/>
                        </a:rPr>
                        <a:t>Context Fable / Original Moral</a:t>
                      </a:r>
                      <a:endParaRPr>
                        <a:solidFill>
                          <a:schemeClr val="accent2"/>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a:solidFill>
                            <a:schemeClr val="accent2"/>
                          </a:solidFill>
                          <a:latin typeface="Roboto Mono"/>
                          <a:ea typeface="Roboto Mono"/>
                          <a:cs typeface="Roboto Mono"/>
                          <a:sym typeface="Roboto Mono"/>
                        </a:rPr>
                        <a:t>0.00127</a:t>
                      </a:r>
                      <a:endParaRPr>
                        <a:solidFill>
                          <a:schemeClr val="accent2"/>
                        </a:solidFill>
                        <a:latin typeface="Roboto Mono"/>
                        <a:ea typeface="Roboto Mono"/>
                        <a:cs typeface="Roboto Mono"/>
                        <a:sym typeface="Roboto Mono"/>
                      </a:endParaRPr>
                    </a:p>
                  </a:txBody>
                  <a:tcPr marT="91425" marB="91425" marR="91425" marL="91425"/>
                </a:tc>
              </a:tr>
              <a:tr h="381000">
                <a:tc>
                  <a:txBody>
                    <a:bodyPr/>
                    <a:lstStyle/>
                    <a:p>
                      <a:pPr indent="0" lvl="0" marL="0" rtl="0" algn="l">
                        <a:spcBef>
                          <a:spcPts val="0"/>
                        </a:spcBef>
                        <a:spcAft>
                          <a:spcPts val="0"/>
                        </a:spcAft>
                        <a:buNone/>
                      </a:pPr>
                      <a:r>
                        <a:rPr lang="en">
                          <a:solidFill>
                            <a:schemeClr val="accent2"/>
                          </a:solidFill>
                          <a:latin typeface="Roboto Mono"/>
                          <a:ea typeface="Roboto Mono"/>
                          <a:cs typeface="Roboto Mono"/>
                          <a:sym typeface="Roboto Mono"/>
                        </a:rPr>
                        <a:t>Context Fable / Generated Moral</a:t>
                      </a:r>
                      <a:endParaRPr>
                        <a:solidFill>
                          <a:schemeClr val="accent2"/>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a:solidFill>
                            <a:schemeClr val="accent2"/>
                          </a:solidFill>
                          <a:latin typeface="Roboto Mono"/>
                          <a:ea typeface="Roboto Mono"/>
                          <a:cs typeface="Roboto Mono"/>
                          <a:sym typeface="Roboto Mono"/>
                        </a:rPr>
                        <a:t>0.01178</a:t>
                      </a:r>
                      <a:endParaRPr>
                        <a:solidFill>
                          <a:schemeClr val="accent2"/>
                        </a:solidFill>
                        <a:latin typeface="Roboto Mono"/>
                        <a:ea typeface="Roboto Mono"/>
                        <a:cs typeface="Roboto Mono"/>
                        <a:sym typeface="Roboto Mono"/>
                      </a:endParaRPr>
                    </a:p>
                  </a:txBody>
                  <a:tcPr marT="91425" marB="91425" marR="91425" marL="91425"/>
                </a:tc>
              </a:tr>
            </a:tbl>
          </a:graphicData>
        </a:graphic>
      </p:graphicFrame>
      <p:sp>
        <p:nvSpPr>
          <p:cNvPr id="229" name="Google Shape;229;p39"/>
          <p:cNvSpPr txBox="1"/>
          <p:nvPr/>
        </p:nvSpPr>
        <p:spPr>
          <a:xfrm>
            <a:off x="331100" y="2718050"/>
            <a:ext cx="3839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Roboto"/>
                <a:ea typeface="Roboto"/>
                <a:cs typeface="Roboto"/>
                <a:sym typeface="Roboto"/>
              </a:rPr>
              <a:t>According to these BLANC scores, the morals do a poor job of summarizing the texts.</a:t>
            </a:r>
            <a:endParaRPr>
              <a:solidFill>
                <a:schemeClr val="lt2"/>
              </a:solidFill>
              <a:latin typeface="Roboto"/>
              <a:ea typeface="Roboto"/>
              <a:cs typeface="Roboto"/>
              <a:sym typeface="Roboto"/>
            </a:endParaRPr>
          </a:p>
          <a:p>
            <a:pPr indent="0" lvl="0" marL="0" rtl="0" algn="l">
              <a:spcBef>
                <a:spcPts val="0"/>
              </a:spcBef>
              <a:spcAft>
                <a:spcPts val="0"/>
              </a:spcAft>
              <a:buNone/>
            </a:pPr>
            <a:r>
              <a:t/>
            </a:r>
            <a:endParaRPr>
              <a:solidFill>
                <a:schemeClr val="lt2"/>
              </a:solidFill>
              <a:latin typeface="Roboto"/>
              <a:ea typeface="Roboto"/>
              <a:cs typeface="Roboto"/>
              <a:sym typeface="Roboto"/>
            </a:endParaRPr>
          </a:p>
          <a:p>
            <a:pPr indent="0" lvl="0" marL="0" rtl="0" algn="l">
              <a:spcBef>
                <a:spcPts val="0"/>
              </a:spcBef>
              <a:spcAft>
                <a:spcPts val="0"/>
              </a:spcAft>
              <a:buNone/>
            </a:pPr>
            <a:r>
              <a:rPr lang="en">
                <a:solidFill>
                  <a:schemeClr val="lt2"/>
                </a:solidFill>
                <a:latin typeface="Roboto"/>
                <a:ea typeface="Roboto"/>
                <a:cs typeface="Roboto"/>
                <a:sym typeface="Roboto"/>
              </a:rPr>
              <a:t>Although scores are close to useless, because we regard the original as the ‘gold standard’ this still provides a useful baseline for comparison in the next experiment.</a:t>
            </a:r>
            <a:endParaRPr>
              <a:solidFill>
                <a:schemeClr val="lt2"/>
              </a:solidFill>
              <a:latin typeface="Roboto"/>
              <a:ea typeface="Roboto"/>
              <a:cs typeface="Roboto"/>
              <a:sym typeface="Roboto"/>
            </a:endParaRPr>
          </a:p>
          <a:p>
            <a:pPr indent="0" lvl="0" marL="0" rtl="0" algn="l">
              <a:spcBef>
                <a:spcPts val="0"/>
              </a:spcBef>
              <a:spcAft>
                <a:spcPts val="0"/>
              </a:spcAft>
              <a:buNone/>
            </a:pPr>
            <a:r>
              <a:t/>
            </a:r>
            <a:endParaRPr>
              <a:solidFill>
                <a:schemeClr val="lt2"/>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1: </a:t>
            </a:r>
            <a:r>
              <a:rPr lang="en"/>
              <a:t>Syntactic Style:</a:t>
            </a:r>
            <a:r>
              <a:rPr lang="en"/>
              <a:t> Association Rules</a:t>
            </a:r>
            <a:endParaRPr/>
          </a:p>
        </p:txBody>
      </p:sp>
      <p:sp>
        <p:nvSpPr>
          <p:cNvPr id="235" name="Google Shape;235;p40"/>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Annotators noted that the model successfully mimicked the correct style.</a:t>
            </a:r>
            <a:endParaRPr/>
          </a:p>
          <a:p>
            <a:pPr indent="0" lvl="0" marL="0" rtl="0" algn="l">
              <a:spcBef>
                <a:spcPts val="1200"/>
              </a:spcBef>
              <a:spcAft>
                <a:spcPts val="0"/>
              </a:spcAft>
              <a:buNone/>
            </a:pPr>
            <a:r>
              <a:rPr lang="en"/>
              <a:t>Part of speech patterns in the original and generated morals were examined with association rules mining via apriori algorithm, using NLTK and apyori Python libraries. The part of speech tagger used the UPenn Treebank tagset. </a:t>
            </a:r>
            <a:endParaRPr/>
          </a:p>
          <a:p>
            <a:pPr indent="0" lvl="0" marL="0" rtl="0" algn="l">
              <a:spcBef>
                <a:spcPts val="1200"/>
              </a:spcBef>
              <a:spcAft>
                <a:spcPts val="0"/>
              </a:spcAft>
              <a:buNone/>
            </a:pPr>
            <a:r>
              <a:rPr lang="en"/>
              <a:t>Apriori algorithm discovers which items are associated with each other: in this case, which parts of speech sequences appear among morals. </a:t>
            </a:r>
            <a:endParaRPr/>
          </a:p>
          <a:p>
            <a:pPr indent="0" lvl="0" marL="0" rtl="0" algn="l">
              <a:spcBef>
                <a:spcPts val="120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1: Syntactic Style: Association Rules</a:t>
            </a:r>
            <a:endParaRPr/>
          </a:p>
        </p:txBody>
      </p:sp>
      <p:sp>
        <p:nvSpPr>
          <p:cNvPr id="241" name="Google Shape;241;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The parameters were minimum support of 0.05, minimum confidence of 0.2, and minimum lift of 3. The part of speech patterns common to both original and generated morals were as follows:</a:t>
            </a:r>
            <a:endParaRPr/>
          </a:p>
          <a:p>
            <a:pPr indent="0" lvl="0" marL="0" rtl="0" algn="ctr">
              <a:spcBef>
                <a:spcPts val="1200"/>
              </a:spcBef>
              <a:spcAft>
                <a:spcPts val="0"/>
              </a:spcAft>
              <a:buNone/>
            </a:pPr>
            <a:r>
              <a:rPr lang="en"/>
              <a:t>('TO', 'DT', 'VB', 'VBZ', 'NN')</a:t>
            </a:r>
            <a:endParaRPr/>
          </a:p>
          <a:p>
            <a:pPr indent="0" lvl="0" marL="0" rtl="0" algn="ctr">
              <a:spcBef>
                <a:spcPts val="1200"/>
              </a:spcBef>
              <a:spcAft>
                <a:spcPts val="0"/>
              </a:spcAft>
              <a:buNone/>
            </a:pPr>
            <a:r>
              <a:rPr lang="en"/>
              <a:t>('TO', 'DT', 'VB', 'VBZ', 'PRP')</a:t>
            </a:r>
            <a:endParaRPr/>
          </a:p>
          <a:p>
            <a:pPr indent="0" lvl="0" marL="0" rtl="0" algn="ctr">
              <a:spcBef>
                <a:spcPts val="1200"/>
              </a:spcBef>
              <a:spcAft>
                <a:spcPts val="0"/>
              </a:spcAft>
              <a:buNone/>
            </a:pPr>
            <a:r>
              <a:rPr lang="en"/>
              <a:t>('TO', 'IN', 'VB', 'VBZ', 'PRP')</a:t>
            </a:r>
            <a:endParaRPr/>
          </a:p>
          <a:p>
            <a:pPr indent="0" lvl="0" marL="0" rtl="0" algn="ctr">
              <a:spcBef>
                <a:spcPts val="1200"/>
              </a:spcBef>
              <a:spcAft>
                <a:spcPts val="0"/>
              </a:spcAft>
              <a:buNone/>
            </a:pPr>
            <a:r>
              <a:rPr lang="en"/>
              <a:t>('TO', 'VB', 'VBZ', 'NN', 'PRP')</a:t>
            </a:r>
            <a:endParaRPr/>
          </a:p>
          <a:p>
            <a:pPr indent="0" lvl="0" marL="0" rtl="0" algn="ctr">
              <a:spcBef>
                <a:spcPts val="1200"/>
              </a:spcBef>
              <a:spcAft>
                <a:spcPts val="0"/>
              </a:spcAft>
              <a:buNone/>
            </a:pPr>
            <a:r>
              <a:rPr lang="en"/>
              <a:t>('TO', 'DT', 'VB', 'VBZ', 'NN', 'PRP')</a:t>
            </a:r>
            <a:endParaRPr/>
          </a:p>
          <a:p>
            <a:pPr indent="0" lvl="0" marL="0" rtl="0" algn="ctr">
              <a:spcBef>
                <a:spcPts val="1200"/>
              </a:spcBef>
              <a:spcAft>
                <a:spcPts val="0"/>
              </a:spcAft>
              <a:buNone/>
            </a:pPr>
            <a:r>
              <a:rPr lang="en"/>
              <a:t>('RB', 'TO', 'DT', 'VB', 'VBZ', 'NN')</a:t>
            </a:r>
            <a:endParaRPr/>
          </a:p>
          <a:p>
            <a:pPr indent="0" lvl="0" marL="0" rtl="0" algn="ctr">
              <a:spcBef>
                <a:spcPts val="1200"/>
              </a:spcBef>
              <a:spcAft>
                <a:spcPts val="1200"/>
              </a:spcAft>
              <a:buNone/>
            </a:pPr>
            <a:r>
              <a:rPr lang="en"/>
              <a:t>('TO', 'IN', 'VB', 'VBZ', 'NN', 'PRP')</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 Stories Teach Moral Values</a:t>
            </a:r>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a:t>Morality is subjective. </a:t>
            </a:r>
            <a:r>
              <a:rPr lang="en"/>
              <a:t>Even human beings do not agree on human values. </a:t>
            </a:r>
            <a:endParaRPr/>
          </a:p>
          <a:p>
            <a:pPr indent="0" lvl="0" marL="0" rtl="0" algn="l">
              <a:lnSpc>
                <a:spcPct val="105000"/>
              </a:lnSpc>
              <a:spcBef>
                <a:spcPts val="1200"/>
              </a:spcBef>
              <a:spcAft>
                <a:spcPts val="0"/>
              </a:spcAft>
              <a:buNone/>
            </a:pPr>
            <a:r>
              <a:rPr lang="en"/>
              <a:t>Yet, somehow everyone manages to learn </a:t>
            </a:r>
            <a:r>
              <a:rPr i="1" lang="en"/>
              <a:t>something</a:t>
            </a:r>
            <a:r>
              <a:rPr lang="en"/>
              <a:t> about morality. </a:t>
            </a:r>
            <a:endParaRPr/>
          </a:p>
          <a:p>
            <a:pPr indent="0" lvl="0" marL="0" rtl="0" algn="l">
              <a:lnSpc>
                <a:spcPct val="105000"/>
              </a:lnSpc>
              <a:spcBef>
                <a:spcPts val="1200"/>
              </a:spcBef>
              <a:spcAft>
                <a:spcPts val="0"/>
              </a:spcAft>
              <a:buNone/>
            </a:pPr>
            <a:r>
              <a:rPr lang="en"/>
              <a:t>One way to teach positive values to children is through literature. </a:t>
            </a:r>
            <a:r>
              <a:rPr lang="en" sz="1000"/>
              <a:t>(Francis 2018, Leming 2000)</a:t>
            </a:r>
            <a:endParaRPr sz="1000"/>
          </a:p>
          <a:p>
            <a:pPr indent="0" lvl="0" marL="0" rtl="0" algn="l">
              <a:lnSpc>
                <a:spcPct val="105000"/>
              </a:lnSpc>
              <a:spcBef>
                <a:spcPts val="1200"/>
              </a:spcBef>
              <a:spcAft>
                <a:spcPts val="0"/>
              </a:spcAft>
              <a:buNone/>
            </a:pPr>
            <a:r>
              <a:rPr lang="en"/>
              <a:t>Aesop’s Fables are a widely-known traditional collection of children’s stories that have remained popular since ancient Greece. </a:t>
            </a:r>
            <a:endParaRPr/>
          </a:p>
          <a:p>
            <a:pPr indent="0" lvl="0" marL="0" rtl="0" algn="l">
              <a:lnSpc>
                <a:spcPct val="105000"/>
              </a:lnSpc>
              <a:spcBef>
                <a:spcPts val="1200"/>
              </a:spcBef>
              <a:spcAft>
                <a:spcPts val="0"/>
              </a:spcAft>
              <a:buNone/>
            </a:pPr>
            <a:r>
              <a:rPr lang="en"/>
              <a:t>Each fable has an explicitly stated moral lesson at the end.</a:t>
            </a:r>
            <a:endParaRPr/>
          </a:p>
          <a:p>
            <a:pPr indent="0" lvl="0" marL="0" rtl="0" algn="l">
              <a:lnSpc>
                <a:spcPct val="105000"/>
              </a:lnSpc>
              <a:spcBef>
                <a:spcPts val="1200"/>
              </a:spcBef>
              <a:spcAft>
                <a:spcPts val="0"/>
              </a:spcAft>
              <a:buNone/>
            </a:pPr>
            <a:r>
              <a:t/>
            </a:r>
            <a:endParaRPr/>
          </a:p>
          <a:p>
            <a:pPr indent="0" lvl="0" marL="0" rtl="0" algn="l">
              <a:lnSpc>
                <a:spcPct val="105000"/>
              </a:lnSpc>
              <a:spcBef>
                <a:spcPts val="1200"/>
              </a:spcBef>
              <a:spcAft>
                <a:spcPts val="1200"/>
              </a:spcAft>
              <a:buNone/>
            </a:pPr>
            <a:r>
              <a:rPr lang="en">
                <a:solidFill>
                  <a:schemeClr val="dk1"/>
                </a:solidFill>
              </a:rPr>
              <a:t>Can a language model learn the same moral lesson?</a:t>
            </a: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2: From Fables to Folktales</a:t>
            </a:r>
            <a:endParaRPr/>
          </a:p>
        </p:txBody>
      </p:sp>
      <p:sp>
        <p:nvSpPr>
          <p:cNvPr id="247" name="Google Shape;247;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Research</a:t>
            </a:r>
            <a:r>
              <a:rPr lang="en"/>
              <a:t> Question:</a:t>
            </a:r>
            <a:endParaRPr/>
          </a:p>
          <a:p>
            <a:pPr indent="0" lvl="0" marL="0" rtl="0" algn="l">
              <a:spcBef>
                <a:spcPts val="1200"/>
              </a:spcBef>
              <a:spcAft>
                <a:spcPts val="0"/>
              </a:spcAft>
              <a:buNone/>
            </a:pPr>
            <a:r>
              <a:rPr lang="en">
                <a:solidFill>
                  <a:schemeClr val="accent2"/>
                </a:solidFill>
              </a:rPr>
              <a:t>Can the same technique to generate morals be applied to folktales from diverse cultural backgrounds that never had an original moral ascribed by the author?</a:t>
            </a:r>
            <a:endParaRPr>
              <a:solidFill>
                <a:schemeClr val="accent2"/>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t>Few-Shot Learning: </a:t>
            </a:r>
            <a:endParaRPr/>
          </a:p>
          <a:p>
            <a:pPr indent="0" lvl="0" marL="0" rtl="0" algn="l">
              <a:spcBef>
                <a:spcPts val="1200"/>
              </a:spcBef>
              <a:spcAft>
                <a:spcPts val="0"/>
              </a:spcAft>
              <a:buNone/>
            </a:pPr>
            <a:r>
              <a:rPr lang="en">
                <a:solidFill>
                  <a:schemeClr val="accent2"/>
                </a:solidFill>
              </a:rPr>
              <a:t>Prompt the model with several Aesop’s Fables and their original moral lesson.</a:t>
            </a:r>
            <a:endParaRPr>
              <a:solidFill>
                <a:schemeClr val="accent2"/>
              </a:solidFill>
            </a:endParaRPr>
          </a:p>
          <a:p>
            <a:pPr indent="0" lvl="0" marL="0" rtl="0" algn="l">
              <a:spcBef>
                <a:spcPts val="1200"/>
              </a:spcBef>
              <a:spcAft>
                <a:spcPts val="0"/>
              </a:spcAft>
              <a:buNone/>
            </a:pPr>
            <a:r>
              <a:rPr lang="en">
                <a:solidFill>
                  <a:schemeClr val="accent2"/>
                </a:solidFill>
              </a:rPr>
              <a:t>On the last story, use a folktale that never had a moral from the original author.</a:t>
            </a:r>
            <a:endParaRPr>
              <a:solidFill>
                <a:schemeClr val="accent2"/>
              </a:solidFill>
            </a:endParaRPr>
          </a:p>
          <a:p>
            <a:pPr indent="0" lvl="0" marL="0" rtl="0" algn="l">
              <a:spcBef>
                <a:spcPts val="1200"/>
              </a:spcBef>
              <a:spcAft>
                <a:spcPts val="1200"/>
              </a:spcAft>
              <a:buNone/>
            </a:pPr>
            <a:r>
              <a:rPr lang="en">
                <a:solidFill>
                  <a:schemeClr val="accent2"/>
                </a:solidFill>
              </a:rPr>
              <a:t>Leave the moral blank for the model to generate.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2.1: Random Seed Stories</a:t>
            </a:r>
            <a:endParaRPr/>
          </a:p>
        </p:txBody>
      </p:sp>
      <p:sp>
        <p:nvSpPr>
          <p:cNvPr id="253" name="Google Shape;253;p43"/>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349250" lvl="0" marL="457200" rtl="0" algn="l">
              <a:spcBef>
                <a:spcPts val="0"/>
              </a:spcBef>
              <a:spcAft>
                <a:spcPts val="0"/>
              </a:spcAft>
              <a:buSzPts val="1900"/>
              <a:buChar char="●"/>
            </a:pPr>
            <a:r>
              <a:rPr lang="en" sz="1900"/>
              <a:t>Prompt constructed from two fables complete with morals randomly chosen from the </a:t>
            </a:r>
            <a:r>
              <a:rPr lang="en" sz="1900"/>
              <a:t>147 Aesop’s Fables (</a:t>
            </a:r>
            <a:r>
              <a:rPr lang="en" sz="1900"/>
              <a:t>random seed stories</a:t>
            </a:r>
            <a:r>
              <a:rPr lang="en" sz="1900"/>
              <a:t>). </a:t>
            </a:r>
            <a:endParaRPr sz="1900"/>
          </a:p>
          <a:p>
            <a:pPr indent="-323850" lvl="1" marL="914400" rtl="0" algn="l">
              <a:spcBef>
                <a:spcPts val="0"/>
              </a:spcBef>
              <a:spcAft>
                <a:spcPts val="0"/>
              </a:spcAft>
              <a:buSzPts val="1500"/>
              <a:buChar char="○"/>
            </a:pPr>
            <a:r>
              <a:rPr lang="en" sz="1500"/>
              <a:t>Only two were used instead of four as in experiment 1 because most of the folktales are longer than an Aesop’s Fable, even after filtering out any texts over 400 words.</a:t>
            </a:r>
            <a:endParaRPr sz="1500"/>
          </a:p>
          <a:p>
            <a:pPr indent="-323850" lvl="0" marL="457200" rtl="0" algn="l">
              <a:spcBef>
                <a:spcPts val="0"/>
              </a:spcBef>
              <a:spcAft>
                <a:spcPts val="0"/>
              </a:spcAft>
              <a:buSzPts val="1500"/>
              <a:buChar char="●"/>
            </a:pPr>
            <a:r>
              <a:rPr lang="en" sz="1900"/>
              <a:t>Default </a:t>
            </a:r>
            <a:r>
              <a:rPr lang="en" sz="1900"/>
              <a:t>temperature setting 0.5</a:t>
            </a:r>
            <a:endParaRPr sz="1900"/>
          </a:p>
          <a:p>
            <a:pPr indent="-349250" lvl="0" marL="457200" rtl="0" algn="l">
              <a:spcBef>
                <a:spcPts val="0"/>
              </a:spcBef>
              <a:spcAft>
                <a:spcPts val="0"/>
              </a:spcAft>
              <a:buSzPts val="1900"/>
              <a:buChar char="●"/>
            </a:pPr>
            <a:r>
              <a:rPr lang="en" sz="1900"/>
              <a:t>GPT-J was able to generate morals for 280 of 375 folktales. </a:t>
            </a:r>
            <a:endParaRPr sz="19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2.2: Good Seed Stories</a:t>
            </a:r>
            <a:endParaRPr/>
          </a:p>
          <a:p>
            <a:pPr indent="0" lvl="0" marL="0" rtl="0" algn="l">
              <a:spcBef>
                <a:spcPts val="0"/>
              </a:spcBef>
              <a:spcAft>
                <a:spcPts val="0"/>
              </a:spcAft>
              <a:buNone/>
            </a:pPr>
            <a:r>
              <a:t/>
            </a:r>
            <a:endParaRPr/>
          </a:p>
        </p:txBody>
      </p:sp>
      <p:sp>
        <p:nvSpPr>
          <p:cNvPr id="259" name="Google Shape;259;p44"/>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Process </a:t>
            </a:r>
            <a:r>
              <a:rPr lang="en"/>
              <a:t>repeated, but rather than randomly selecting the seed stories from all 147 of Aesop’s Fables to construct the prompt, only ‘good seeds’ i.e. those that all three annotators agreed had generated a moral which matched the context fable, were randomly chosen as prompts for the second round of the experiment. </a:t>
            </a:r>
            <a:endParaRPr/>
          </a:p>
          <a:p>
            <a:pPr indent="-342900" lvl="0" marL="457200" rtl="0" algn="l">
              <a:spcBef>
                <a:spcPts val="0"/>
              </a:spcBef>
              <a:spcAft>
                <a:spcPts val="0"/>
              </a:spcAft>
              <a:buSzPts val="1800"/>
              <a:buChar char="●"/>
            </a:pPr>
            <a:r>
              <a:rPr lang="en"/>
              <a:t>On this run, the model generated 302 morals for 375 folktales. </a:t>
            </a:r>
            <a:endParaRPr/>
          </a:p>
          <a:p>
            <a:pPr indent="-342900" lvl="0" marL="457200" rtl="0" algn="l">
              <a:spcBef>
                <a:spcPts val="0"/>
              </a:spcBef>
              <a:spcAft>
                <a:spcPts val="0"/>
              </a:spcAft>
              <a:buSzPts val="1800"/>
              <a:buChar char="●"/>
            </a:pPr>
            <a:r>
              <a:rPr lang="en"/>
              <a:t>When the two runs are combined, there were 225 folktales with two versions of the generated morals for comparison.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2: Evaluation: BLANC</a:t>
            </a:r>
            <a:endParaRPr/>
          </a:p>
        </p:txBody>
      </p:sp>
      <p:sp>
        <p:nvSpPr>
          <p:cNvPr id="265" name="Google Shape;265;p45"/>
          <p:cNvSpPr txBox="1"/>
          <p:nvPr>
            <p:ph idx="1" type="body"/>
          </p:nvPr>
        </p:nvSpPr>
        <p:spPr>
          <a:xfrm>
            <a:off x="311700" y="1152475"/>
            <a:ext cx="8520600" cy="1113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Without an original moral to act as the ‘gold standard’ summary, evaluation is very difficult. BLANC score was calculated, but is close to zero (useless), however the scores do resemble those from Experiment 1, and good seeds do slightly better.</a:t>
            </a:r>
            <a:endParaRPr/>
          </a:p>
        </p:txBody>
      </p:sp>
      <p:graphicFrame>
        <p:nvGraphicFramePr>
          <p:cNvPr id="266" name="Google Shape;266;p45"/>
          <p:cNvGraphicFramePr/>
          <p:nvPr/>
        </p:nvGraphicFramePr>
        <p:xfrm>
          <a:off x="599163" y="2661330"/>
          <a:ext cx="3000000" cy="3000000"/>
        </p:xfrm>
        <a:graphic>
          <a:graphicData uri="http://schemas.openxmlformats.org/drawingml/2006/table">
            <a:tbl>
              <a:tblPr>
                <a:noFill/>
                <a:tableStyleId>{EB6DBB54-01FA-4F48-836F-1BE3D7A120AB}</a:tableStyleId>
              </a:tblPr>
              <a:tblGrid>
                <a:gridCol w="2517575"/>
                <a:gridCol w="1105050"/>
              </a:tblGrid>
              <a:tr h="453525">
                <a:tc gridSpan="2">
                  <a:txBody>
                    <a:bodyPr/>
                    <a:lstStyle/>
                    <a:p>
                      <a:pPr indent="0" lvl="0" marL="0" rtl="0" algn="ctr">
                        <a:spcBef>
                          <a:spcPts val="0"/>
                        </a:spcBef>
                        <a:spcAft>
                          <a:spcPts val="0"/>
                        </a:spcAft>
                        <a:buNone/>
                      </a:pPr>
                      <a:r>
                        <a:rPr lang="en">
                          <a:solidFill>
                            <a:schemeClr val="accent2"/>
                          </a:solidFill>
                          <a:latin typeface="Roboto Mono"/>
                          <a:ea typeface="Roboto Mono"/>
                          <a:cs typeface="Roboto Mono"/>
                          <a:sym typeface="Roboto Mono"/>
                        </a:rPr>
                        <a:t>Fables</a:t>
                      </a:r>
                      <a:endParaRPr>
                        <a:solidFill>
                          <a:schemeClr val="accent2"/>
                        </a:solidFill>
                        <a:latin typeface="Roboto Mono"/>
                        <a:ea typeface="Roboto Mono"/>
                        <a:cs typeface="Roboto Mono"/>
                        <a:sym typeface="Roboto Mono"/>
                      </a:endParaRPr>
                    </a:p>
                  </a:txBody>
                  <a:tcPr marT="91425" marB="91425" marR="91425" marL="91425"/>
                </a:tc>
                <a:tc hMerge="1"/>
              </a:tr>
              <a:tr h="453525">
                <a:tc>
                  <a:txBody>
                    <a:bodyPr/>
                    <a:lstStyle/>
                    <a:p>
                      <a:pPr indent="0" lvl="0" marL="0" rtl="0" algn="l">
                        <a:spcBef>
                          <a:spcPts val="0"/>
                        </a:spcBef>
                        <a:spcAft>
                          <a:spcPts val="0"/>
                        </a:spcAft>
                        <a:buNone/>
                      </a:pPr>
                      <a:r>
                        <a:rPr lang="en">
                          <a:solidFill>
                            <a:schemeClr val="accent2"/>
                          </a:solidFill>
                          <a:latin typeface="Roboto Mono"/>
                          <a:ea typeface="Roboto Mono"/>
                          <a:cs typeface="Roboto Mono"/>
                          <a:sym typeface="Roboto Mono"/>
                        </a:rPr>
                        <a:t>Original / Generated</a:t>
                      </a:r>
                      <a:endParaRPr>
                        <a:solidFill>
                          <a:schemeClr val="accent2"/>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a:solidFill>
                            <a:schemeClr val="accent2"/>
                          </a:solidFill>
                          <a:latin typeface="Roboto Mono"/>
                          <a:ea typeface="Roboto Mono"/>
                          <a:cs typeface="Roboto Mono"/>
                          <a:sym typeface="Roboto Mono"/>
                        </a:rPr>
                        <a:t>0.02461</a:t>
                      </a:r>
                      <a:endParaRPr>
                        <a:solidFill>
                          <a:schemeClr val="accent2"/>
                        </a:solidFill>
                        <a:latin typeface="Roboto Mono"/>
                        <a:ea typeface="Roboto Mono"/>
                        <a:cs typeface="Roboto Mono"/>
                        <a:sym typeface="Roboto Mono"/>
                      </a:endParaRPr>
                    </a:p>
                  </a:txBody>
                  <a:tcPr marT="91425" marB="91425" marR="91425" marL="91425"/>
                </a:tc>
              </a:tr>
              <a:tr h="453525">
                <a:tc>
                  <a:txBody>
                    <a:bodyPr/>
                    <a:lstStyle/>
                    <a:p>
                      <a:pPr indent="0" lvl="0" marL="0" rtl="0" algn="l">
                        <a:spcBef>
                          <a:spcPts val="0"/>
                        </a:spcBef>
                        <a:spcAft>
                          <a:spcPts val="0"/>
                        </a:spcAft>
                        <a:buNone/>
                      </a:pPr>
                      <a:r>
                        <a:rPr lang="en">
                          <a:solidFill>
                            <a:schemeClr val="accent2"/>
                          </a:solidFill>
                          <a:latin typeface="Roboto Mono"/>
                          <a:ea typeface="Roboto Mono"/>
                          <a:cs typeface="Roboto Mono"/>
                          <a:sym typeface="Roboto Mono"/>
                        </a:rPr>
                        <a:t>Fable </a:t>
                      </a:r>
                      <a:r>
                        <a:rPr lang="en">
                          <a:solidFill>
                            <a:schemeClr val="accent2"/>
                          </a:solidFill>
                          <a:latin typeface="Roboto Mono"/>
                          <a:ea typeface="Roboto Mono"/>
                          <a:cs typeface="Roboto Mono"/>
                          <a:sym typeface="Roboto Mono"/>
                        </a:rPr>
                        <a:t>/ Original</a:t>
                      </a:r>
                      <a:endParaRPr>
                        <a:solidFill>
                          <a:schemeClr val="accent2"/>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a:solidFill>
                            <a:schemeClr val="accent2"/>
                          </a:solidFill>
                          <a:latin typeface="Roboto Mono"/>
                          <a:ea typeface="Roboto Mono"/>
                          <a:cs typeface="Roboto Mono"/>
                          <a:sym typeface="Roboto Mono"/>
                        </a:rPr>
                        <a:t>0.00127</a:t>
                      </a:r>
                      <a:endParaRPr>
                        <a:solidFill>
                          <a:schemeClr val="accent2"/>
                        </a:solidFill>
                        <a:latin typeface="Roboto Mono"/>
                        <a:ea typeface="Roboto Mono"/>
                        <a:cs typeface="Roboto Mono"/>
                        <a:sym typeface="Roboto Mono"/>
                      </a:endParaRPr>
                    </a:p>
                  </a:txBody>
                  <a:tcPr marT="91425" marB="91425" marR="91425" marL="91425"/>
                </a:tc>
              </a:tr>
              <a:tr h="453525">
                <a:tc>
                  <a:txBody>
                    <a:bodyPr/>
                    <a:lstStyle/>
                    <a:p>
                      <a:pPr indent="0" lvl="0" marL="0" rtl="0" algn="l">
                        <a:spcBef>
                          <a:spcPts val="0"/>
                        </a:spcBef>
                        <a:spcAft>
                          <a:spcPts val="0"/>
                        </a:spcAft>
                        <a:buNone/>
                      </a:pPr>
                      <a:r>
                        <a:rPr lang="en">
                          <a:solidFill>
                            <a:schemeClr val="accent2"/>
                          </a:solidFill>
                          <a:latin typeface="Roboto Mono"/>
                          <a:ea typeface="Roboto Mono"/>
                          <a:cs typeface="Roboto Mono"/>
                          <a:sym typeface="Roboto Mono"/>
                        </a:rPr>
                        <a:t>Fable </a:t>
                      </a:r>
                      <a:r>
                        <a:rPr lang="en">
                          <a:solidFill>
                            <a:schemeClr val="accent2"/>
                          </a:solidFill>
                          <a:latin typeface="Roboto Mono"/>
                          <a:ea typeface="Roboto Mono"/>
                          <a:cs typeface="Roboto Mono"/>
                          <a:sym typeface="Roboto Mono"/>
                        </a:rPr>
                        <a:t>/ Generated </a:t>
                      </a:r>
                      <a:endParaRPr>
                        <a:solidFill>
                          <a:schemeClr val="accent2"/>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a:solidFill>
                            <a:schemeClr val="accent2"/>
                          </a:solidFill>
                          <a:latin typeface="Roboto Mono"/>
                          <a:ea typeface="Roboto Mono"/>
                          <a:cs typeface="Roboto Mono"/>
                          <a:sym typeface="Roboto Mono"/>
                        </a:rPr>
                        <a:t>0.01178</a:t>
                      </a:r>
                      <a:endParaRPr>
                        <a:solidFill>
                          <a:schemeClr val="accent2"/>
                        </a:solidFill>
                        <a:latin typeface="Roboto Mono"/>
                        <a:ea typeface="Roboto Mono"/>
                        <a:cs typeface="Roboto Mono"/>
                        <a:sym typeface="Roboto Mono"/>
                      </a:endParaRPr>
                    </a:p>
                  </a:txBody>
                  <a:tcPr marT="91425" marB="91425" marR="91425" marL="91425"/>
                </a:tc>
              </a:tr>
            </a:tbl>
          </a:graphicData>
        </a:graphic>
      </p:graphicFrame>
      <p:graphicFrame>
        <p:nvGraphicFramePr>
          <p:cNvPr id="267" name="Google Shape;267;p45"/>
          <p:cNvGraphicFramePr/>
          <p:nvPr/>
        </p:nvGraphicFramePr>
        <p:xfrm>
          <a:off x="4911938" y="2661330"/>
          <a:ext cx="3000000" cy="3000000"/>
        </p:xfrm>
        <a:graphic>
          <a:graphicData uri="http://schemas.openxmlformats.org/drawingml/2006/table">
            <a:tbl>
              <a:tblPr>
                <a:noFill/>
                <a:tableStyleId>{EB6DBB54-01FA-4F48-836F-1BE3D7A120AB}</a:tableStyleId>
              </a:tblPr>
              <a:tblGrid>
                <a:gridCol w="2517575"/>
                <a:gridCol w="1105050"/>
              </a:tblGrid>
              <a:tr h="453525">
                <a:tc gridSpan="2">
                  <a:txBody>
                    <a:bodyPr/>
                    <a:lstStyle/>
                    <a:p>
                      <a:pPr indent="0" lvl="0" marL="0" rtl="0" algn="ctr">
                        <a:spcBef>
                          <a:spcPts val="0"/>
                        </a:spcBef>
                        <a:spcAft>
                          <a:spcPts val="0"/>
                        </a:spcAft>
                        <a:buNone/>
                      </a:pPr>
                      <a:r>
                        <a:rPr lang="en">
                          <a:solidFill>
                            <a:schemeClr val="accent2"/>
                          </a:solidFill>
                          <a:latin typeface="Roboto Mono"/>
                          <a:ea typeface="Roboto Mono"/>
                          <a:cs typeface="Roboto Mono"/>
                          <a:sym typeface="Roboto Mono"/>
                        </a:rPr>
                        <a:t>F</a:t>
                      </a:r>
                      <a:r>
                        <a:rPr lang="en">
                          <a:solidFill>
                            <a:schemeClr val="accent2"/>
                          </a:solidFill>
                          <a:latin typeface="Roboto Mono"/>
                          <a:ea typeface="Roboto Mono"/>
                          <a:cs typeface="Roboto Mono"/>
                          <a:sym typeface="Roboto Mono"/>
                        </a:rPr>
                        <a:t>olktales</a:t>
                      </a:r>
                      <a:endParaRPr>
                        <a:solidFill>
                          <a:schemeClr val="accent2"/>
                        </a:solidFill>
                        <a:latin typeface="Roboto Mono"/>
                        <a:ea typeface="Roboto Mono"/>
                        <a:cs typeface="Roboto Mono"/>
                        <a:sym typeface="Roboto Mono"/>
                      </a:endParaRPr>
                    </a:p>
                  </a:txBody>
                  <a:tcPr marT="91425" marB="91425" marR="91425" marL="91425"/>
                </a:tc>
                <a:tc hMerge="1"/>
              </a:tr>
              <a:tr h="453525">
                <a:tc>
                  <a:txBody>
                    <a:bodyPr/>
                    <a:lstStyle/>
                    <a:p>
                      <a:pPr indent="0" lvl="0" marL="0" rtl="0" algn="l">
                        <a:spcBef>
                          <a:spcPts val="0"/>
                        </a:spcBef>
                        <a:spcAft>
                          <a:spcPts val="0"/>
                        </a:spcAft>
                        <a:buNone/>
                      </a:pPr>
                      <a:r>
                        <a:rPr lang="en">
                          <a:solidFill>
                            <a:schemeClr val="accent2"/>
                          </a:solidFill>
                          <a:latin typeface="Roboto Mono"/>
                          <a:ea typeface="Roboto Mono"/>
                          <a:cs typeface="Roboto Mono"/>
                          <a:sym typeface="Roboto Mono"/>
                        </a:rPr>
                        <a:t>GoodSeed / RandomSeed</a:t>
                      </a:r>
                      <a:endParaRPr>
                        <a:solidFill>
                          <a:schemeClr val="accent2"/>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a:solidFill>
                            <a:schemeClr val="accent2"/>
                          </a:solidFill>
                          <a:latin typeface="Roboto Mono"/>
                          <a:ea typeface="Roboto Mono"/>
                          <a:cs typeface="Roboto Mono"/>
                          <a:sym typeface="Roboto Mono"/>
                        </a:rPr>
                        <a:t>0.05392</a:t>
                      </a:r>
                      <a:endParaRPr>
                        <a:solidFill>
                          <a:schemeClr val="accent2"/>
                        </a:solidFill>
                        <a:latin typeface="Roboto Mono"/>
                        <a:ea typeface="Roboto Mono"/>
                        <a:cs typeface="Roboto Mono"/>
                        <a:sym typeface="Roboto Mono"/>
                      </a:endParaRPr>
                    </a:p>
                  </a:txBody>
                  <a:tcPr marT="91425" marB="91425" marR="91425" marL="91425"/>
                </a:tc>
              </a:tr>
              <a:tr h="453525">
                <a:tc>
                  <a:txBody>
                    <a:bodyPr/>
                    <a:lstStyle/>
                    <a:p>
                      <a:pPr indent="0" lvl="0" marL="0" rtl="0" algn="l">
                        <a:spcBef>
                          <a:spcPts val="0"/>
                        </a:spcBef>
                        <a:spcAft>
                          <a:spcPts val="0"/>
                        </a:spcAft>
                        <a:buNone/>
                      </a:pPr>
                      <a:r>
                        <a:rPr lang="en">
                          <a:solidFill>
                            <a:schemeClr val="accent2"/>
                          </a:solidFill>
                          <a:latin typeface="Roboto Mono"/>
                          <a:ea typeface="Roboto Mono"/>
                          <a:cs typeface="Roboto Mono"/>
                          <a:sym typeface="Roboto Mono"/>
                        </a:rPr>
                        <a:t>Folktale / RandomSeed</a:t>
                      </a:r>
                      <a:endParaRPr>
                        <a:solidFill>
                          <a:schemeClr val="accent2"/>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a:solidFill>
                            <a:schemeClr val="accent2"/>
                          </a:solidFill>
                          <a:latin typeface="Roboto Mono"/>
                          <a:ea typeface="Roboto Mono"/>
                          <a:cs typeface="Roboto Mono"/>
                          <a:sym typeface="Roboto Mono"/>
                        </a:rPr>
                        <a:t>0.00142</a:t>
                      </a:r>
                      <a:endParaRPr>
                        <a:solidFill>
                          <a:schemeClr val="accent2"/>
                        </a:solidFill>
                        <a:latin typeface="Roboto Mono"/>
                        <a:ea typeface="Roboto Mono"/>
                        <a:cs typeface="Roboto Mono"/>
                        <a:sym typeface="Roboto Mono"/>
                      </a:endParaRPr>
                    </a:p>
                  </a:txBody>
                  <a:tcPr marT="91425" marB="91425" marR="91425" marL="91425"/>
                </a:tc>
              </a:tr>
              <a:tr h="453525">
                <a:tc>
                  <a:txBody>
                    <a:bodyPr/>
                    <a:lstStyle/>
                    <a:p>
                      <a:pPr indent="0" lvl="0" marL="0" rtl="0" algn="l">
                        <a:spcBef>
                          <a:spcPts val="0"/>
                        </a:spcBef>
                        <a:spcAft>
                          <a:spcPts val="0"/>
                        </a:spcAft>
                        <a:buNone/>
                      </a:pPr>
                      <a:r>
                        <a:rPr lang="en">
                          <a:solidFill>
                            <a:schemeClr val="accent2"/>
                          </a:solidFill>
                          <a:latin typeface="Roboto Mono"/>
                          <a:ea typeface="Roboto Mono"/>
                          <a:cs typeface="Roboto Mono"/>
                          <a:sym typeface="Roboto Mono"/>
                        </a:rPr>
                        <a:t>Folktale / GoodSeed </a:t>
                      </a:r>
                      <a:endParaRPr>
                        <a:solidFill>
                          <a:schemeClr val="accent2"/>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a:solidFill>
                            <a:schemeClr val="accent2"/>
                          </a:solidFill>
                          <a:latin typeface="Roboto Mono"/>
                          <a:ea typeface="Roboto Mono"/>
                          <a:cs typeface="Roboto Mono"/>
                          <a:sym typeface="Roboto Mono"/>
                        </a:rPr>
                        <a:t>0.00253</a:t>
                      </a:r>
                      <a:endParaRPr>
                        <a:solidFill>
                          <a:schemeClr val="accent2"/>
                        </a:solidFill>
                        <a:latin typeface="Roboto Mono"/>
                        <a:ea typeface="Roboto Mono"/>
                        <a:cs typeface="Roboto Mono"/>
                        <a:sym typeface="Roboto Mono"/>
                      </a:endParaRPr>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71" name="Shape 271"/>
        <p:cNvGrpSpPr/>
        <p:nvPr/>
      </p:nvGrpSpPr>
      <p:grpSpPr>
        <a:xfrm>
          <a:off x="0" y="0"/>
          <a:ext cx="0" cy="0"/>
          <a:chOff x="0" y="0"/>
          <a:chExt cx="0" cy="0"/>
        </a:xfrm>
      </p:grpSpPr>
      <p:pic>
        <p:nvPicPr>
          <p:cNvPr id="272" name="Google Shape;272;p46"/>
          <p:cNvPicPr preferRelativeResize="0"/>
          <p:nvPr/>
        </p:nvPicPr>
        <p:blipFill>
          <a:blip r:embed="rId3">
            <a:alphaModFix amt="39000"/>
          </a:blip>
          <a:stretch>
            <a:fillRect/>
          </a:stretch>
        </p:blipFill>
        <p:spPr>
          <a:xfrm>
            <a:off x="-2194175" y="22350"/>
            <a:ext cx="11338176" cy="5143501"/>
          </a:xfrm>
          <a:prstGeom prst="rect">
            <a:avLst/>
          </a:prstGeom>
          <a:noFill/>
          <a:ln>
            <a:noFill/>
          </a:ln>
        </p:spPr>
      </p:pic>
      <p:sp>
        <p:nvSpPr>
          <p:cNvPr id="273" name="Google Shape;273;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2"/>
                </a:solidFill>
              </a:rPr>
              <a:t>Experiment 2: Annotation (Ongoing)</a:t>
            </a:r>
            <a:r>
              <a:rPr lang="en">
                <a:solidFill>
                  <a:srgbClr val="D4D4D4"/>
                </a:solidFill>
              </a:rPr>
              <a:t>	</a:t>
            </a:r>
            <a:r>
              <a:rPr lang="en" sz="1100">
                <a:solidFill>
                  <a:schemeClr val="dk2"/>
                </a:solidFill>
              </a:rPr>
              <a:t>	</a:t>
            </a:r>
            <a:r>
              <a:rPr lang="en">
                <a:solidFill>
                  <a:schemeClr val="dk2"/>
                </a:solidFill>
              </a:rPr>
              <a:t>     </a:t>
            </a:r>
            <a:r>
              <a:rPr lang="en" sz="1133">
                <a:solidFill>
                  <a:schemeClr val="lt2"/>
                </a:solidFill>
              </a:rPr>
              <a:t>*pardon the mess</a:t>
            </a:r>
            <a:endParaRPr sz="1133">
              <a:solidFill>
                <a:schemeClr val="lt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p:txBody>
      </p:sp>
      <p:pic>
        <p:nvPicPr>
          <p:cNvPr id="274" name="Google Shape;274;p46"/>
          <p:cNvPicPr preferRelativeResize="0"/>
          <p:nvPr/>
        </p:nvPicPr>
        <p:blipFill>
          <a:blip r:embed="rId4">
            <a:alphaModFix amt="85000"/>
          </a:blip>
          <a:stretch>
            <a:fillRect/>
          </a:stretch>
        </p:blipFill>
        <p:spPr>
          <a:xfrm>
            <a:off x="1148225" y="1146888"/>
            <a:ext cx="2038350" cy="3324225"/>
          </a:xfrm>
          <a:prstGeom prst="rect">
            <a:avLst/>
          </a:prstGeom>
          <a:noFill/>
          <a:ln>
            <a:noFill/>
          </a:ln>
        </p:spPr>
      </p:pic>
      <p:pic>
        <p:nvPicPr>
          <p:cNvPr id="275" name="Google Shape;275;p46"/>
          <p:cNvPicPr preferRelativeResize="0"/>
          <p:nvPr/>
        </p:nvPicPr>
        <p:blipFill>
          <a:blip r:embed="rId5">
            <a:alphaModFix amt="85000"/>
          </a:blip>
          <a:stretch>
            <a:fillRect/>
          </a:stretch>
        </p:blipFill>
        <p:spPr>
          <a:xfrm>
            <a:off x="6215150" y="1121138"/>
            <a:ext cx="2072812" cy="3375750"/>
          </a:xfrm>
          <a:prstGeom prst="rect">
            <a:avLst/>
          </a:prstGeom>
          <a:noFill/>
          <a:ln>
            <a:noFill/>
          </a:ln>
        </p:spPr>
      </p:pic>
      <p:sp>
        <p:nvSpPr>
          <p:cNvPr id="276" name="Google Shape;276;p46"/>
          <p:cNvSpPr txBox="1"/>
          <p:nvPr/>
        </p:nvSpPr>
        <p:spPr>
          <a:xfrm>
            <a:off x="3369700" y="1269700"/>
            <a:ext cx="26520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highlight>
                  <a:schemeClr val="accent2"/>
                </a:highlight>
                <a:latin typeface="Roboto"/>
                <a:ea typeface="Roboto"/>
                <a:cs typeface="Roboto"/>
                <a:sym typeface="Roboto"/>
              </a:rPr>
              <a:t>Annotation Task: [YES/NO]</a:t>
            </a:r>
            <a:endParaRPr>
              <a:solidFill>
                <a:schemeClr val="lt1"/>
              </a:solidFill>
              <a:highlight>
                <a:schemeClr val="accent2"/>
              </a:highlight>
              <a:latin typeface="Roboto"/>
              <a:ea typeface="Roboto"/>
              <a:cs typeface="Roboto"/>
              <a:sym typeface="Roboto"/>
            </a:endParaRPr>
          </a:p>
          <a:p>
            <a:pPr indent="0" lvl="0" marL="0" rtl="0" algn="l">
              <a:spcBef>
                <a:spcPts val="0"/>
              </a:spcBef>
              <a:spcAft>
                <a:spcPts val="0"/>
              </a:spcAft>
              <a:buNone/>
            </a:pPr>
            <a:r>
              <a:t/>
            </a:r>
            <a:endParaRPr>
              <a:solidFill>
                <a:schemeClr val="lt1"/>
              </a:solidFill>
              <a:highlight>
                <a:schemeClr val="accent2"/>
              </a:highlight>
              <a:latin typeface="Roboto"/>
              <a:ea typeface="Roboto"/>
              <a:cs typeface="Roboto"/>
              <a:sym typeface="Roboto"/>
            </a:endParaRPr>
          </a:p>
          <a:p>
            <a:pPr indent="0" lvl="0" marL="0" rtl="0" algn="l">
              <a:spcBef>
                <a:spcPts val="0"/>
              </a:spcBef>
              <a:spcAft>
                <a:spcPts val="0"/>
              </a:spcAft>
              <a:buNone/>
            </a:pPr>
            <a:r>
              <a:rPr i="1" lang="en">
                <a:solidFill>
                  <a:schemeClr val="lt1"/>
                </a:solidFill>
                <a:highlight>
                  <a:schemeClr val="accent2"/>
                </a:highlight>
                <a:latin typeface="Roboto Serif"/>
                <a:ea typeface="Roboto Serif"/>
                <a:cs typeface="Roboto Serif"/>
                <a:sym typeface="Roboto Serif"/>
              </a:rPr>
              <a:t>Does each moral answer the question, ‘What is the moral of the story?’</a:t>
            </a:r>
            <a:endParaRPr i="1">
              <a:solidFill>
                <a:schemeClr val="lt1"/>
              </a:solidFill>
              <a:highlight>
                <a:schemeClr val="accent2"/>
              </a:highlight>
              <a:latin typeface="Roboto Serif"/>
              <a:ea typeface="Roboto Serif"/>
              <a:cs typeface="Roboto Serif"/>
              <a:sym typeface="Roboto Serif"/>
            </a:endParaRPr>
          </a:p>
          <a:p>
            <a:pPr indent="0" lvl="0" marL="0" rtl="0" algn="l">
              <a:spcBef>
                <a:spcPts val="0"/>
              </a:spcBef>
              <a:spcAft>
                <a:spcPts val="0"/>
              </a:spcAft>
              <a:buNone/>
            </a:pPr>
            <a:r>
              <a:t/>
            </a:r>
            <a:endParaRPr>
              <a:solidFill>
                <a:schemeClr val="lt1"/>
              </a:solidFill>
              <a:highlight>
                <a:schemeClr val="accent2"/>
              </a:highlight>
              <a:latin typeface="Roboto"/>
              <a:ea typeface="Roboto"/>
              <a:cs typeface="Roboto"/>
              <a:sym typeface="Roboto"/>
            </a:endParaRPr>
          </a:p>
          <a:p>
            <a:pPr indent="0" lvl="0" marL="0" rtl="0" algn="l">
              <a:spcBef>
                <a:spcPts val="0"/>
              </a:spcBef>
              <a:spcAft>
                <a:spcPts val="0"/>
              </a:spcAft>
              <a:buNone/>
            </a:pPr>
            <a:r>
              <a:rPr lang="en">
                <a:solidFill>
                  <a:schemeClr val="lt1"/>
                </a:solidFill>
                <a:highlight>
                  <a:schemeClr val="accent2"/>
                </a:highlight>
                <a:latin typeface="Roboto"/>
                <a:ea typeface="Roboto"/>
                <a:cs typeface="Roboto"/>
                <a:sym typeface="Roboto"/>
              </a:rPr>
              <a:t>A1 GoodSeed NO 39 YES 29</a:t>
            </a:r>
            <a:endParaRPr>
              <a:solidFill>
                <a:schemeClr val="lt1"/>
              </a:solidFill>
              <a:highlight>
                <a:schemeClr val="accent2"/>
              </a:highlight>
              <a:latin typeface="Roboto"/>
              <a:ea typeface="Roboto"/>
              <a:cs typeface="Roboto"/>
              <a:sym typeface="Roboto"/>
            </a:endParaRPr>
          </a:p>
          <a:p>
            <a:pPr indent="0" lvl="0" marL="0" rtl="0" algn="l">
              <a:spcBef>
                <a:spcPts val="0"/>
              </a:spcBef>
              <a:spcAft>
                <a:spcPts val="0"/>
              </a:spcAft>
              <a:buNone/>
            </a:pPr>
            <a:r>
              <a:rPr lang="en">
                <a:solidFill>
                  <a:schemeClr val="lt1"/>
                </a:solidFill>
                <a:highlight>
                  <a:schemeClr val="accent2"/>
                </a:highlight>
                <a:latin typeface="Roboto"/>
                <a:ea typeface="Roboto"/>
                <a:cs typeface="Roboto"/>
                <a:sym typeface="Roboto"/>
              </a:rPr>
              <a:t>A1 RandomSeed NO 43 YES 25</a:t>
            </a:r>
            <a:endParaRPr>
              <a:solidFill>
                <a:schemeClr val="lt1"/>
              </a:solidFill>
              <a:highlight>
                <a:schemeClr val="accent2"/>
              </a:highlight>
              <a:latin typeface="Roboto"/>
              <a:ea typeface="Roboto"/>
              <a:cs typeface="Roboto"/>
              <a:sym typeface="Roboto"/>
            </a:endParaRPr>
          </a:p>
          <a:p>
            <a:pPr indent="0" lvl="0" marL="0" rtl="0" algn="l">
              <a:spcBef>
                <a:spcPts val="0"/>
              </a:spcBef>
              <a:spcAft>
                <a:spcPts val="0"/>
              </a:spcAft>
              <a:buNone/>
            </a:pPr>
            <a:r>
              <a:t/>
            </a:r>
            <a:endParaRPr>
              <a:solidFill>
                <a:schemeClr val="lt1"/>
              </a:solidFill>
              <a:highlight>
                <a:schemeClr val="accent2"/>
              </a:highlight>
              <a:latin typeface="Roboto"/>
              <a:ea typeface="Roboto"/>
              <a:cs typeface="Roboto"/>
              <a:sym typeface="Roboto"/>
            </a:endParaRPr>
          </a:p>
          <a:p>
            <a:pPr indent="0" lvl="0" marL="0" rtl="0" algn="l">
              <a:spcBef>
                <a:spcPts val="0"/>
              </a:spcBef>
              <a:spcAft>
                <a:spcPts val="0"/>
              </a:spcAft>
              <a:buNone/>
            </a:pPr>
            <a:r>
              <a:rPr lang="en">
                <a:solidFill>
                  <a:schemeClr val="lt1"/>
                </a:solidFill>
                <a:highlight>
                  <a:schemeClr val="accent2"/>
                </a:highlight>
                <a:latin typeface="Roboto"/>
                <a:ea typeface="Roboto"/>
                <a:cs typeface="Roboto"/>
                <a:sym typeface="Roboto"/>
              </a:rPr>
              <a:t>Most generated morals for the folktales don’t match the context well, but the ones generated using only the good seed stories do slightly better.</a:t>
            </a:r>
            <a:endParaRPr>
              <a:solidFill>
                <a:schemeClr val="lt1"/>
              </a:solidFill>
              <a:highlight>
                <a:schemeClr val="accent2"/>
              </a:highlight>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80" name="Shape 280"/>
        <p:cNvGrpSpPr/>
        <p:nvPr/>
      </p:nvGrpSpPr>
      <p:grpSpPr>
        <a:xfrm>
          <a:off x="0" y="0"/>
          <a:ext cx="0" cy="0"/>
          <a:chOff x="0" y="0"/>
          <a:chExt cx="0" cy="0"/>
        </a:xfrm>
      </p:grpSpPr>
      <p:pic>
        <p:nvPicPr>
          <p:cNvPr id="281" name="Google Shape;281;p47"/>
          <p:cNvPicPr preferRelativeResize="0"/>
          <p:nvPr/>
        </p:nvPicPr>
        <p:blipFill>
          <a:blip r:embed="rId3">
            <a:alphaModFix amt="39000"/>
          </a:blip>
          <a:stretch>
            <a:fillRect/>
          </a:stretch>
        </p:blipFill>
        <p:spPr>
          <a:xfrm>
            <a:off x="-2194175" y="22350"/>
            <a:ext cx="11338176" cy="5143501"/>
          </a:xfrm>
          <a:prstGeom prst="rect">
            <a:avLst/>
          </a:prstGeom>
          <a:noFill/>
          <a:ln>
            <a:noFill/>
          </a:ln>
        </p:spPr>
      </p:pic>
      <p:sp>
        <p:nvSpPr>
          <p:cNvPr id="282" name="Google Shape;282;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2"/>
                </a:solidFill>
              </a:rPr>
              <a:t>Experiment 2: Annotation (Ongoing)</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p:txBody>
      </p:sp>
      <p:sp>
        <p:nvSpPr>
          <p:cNvPr id="283" name="Google Shape;283;p47"/>
          <p:cNvSpPr txBox="1"/>
          <p:nvPr/>
        </p:nvSpPr>
        <p:spPr>
          <a:xfrm>
            <a:off x="3369700" y="1269700"/>
            <a:ext cx="26520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highlight>
                  <a:schemeClr val="accent2"/>
                </a:highlight>
                <a:latin typeface="Roboto"/>
                <a:ea typeface="Roboto"/>
                <a:cs typeface="Roboto"/>
                <a:sym typeface="Roboto"/>
              </a:rPr>
              <a:t>Annotator 2 is a librarian.</a:t>
            </a:r>
            <a:endParaRPr>
              <a:solidFill>
                <a:schemeClr val="lt1"/>
              </a:solidFill>
              <a:highlight>
                <a:schemeClr val="accent2"/>
              </a:highlight>
              <a:latin typeface="Roboto"/>
              <a:ea typeface="Roboto"/>
              <a:cs typeface="Roboto"/>
              <a:sym typeface="Roboto"/>
            </a:endParaRPr>
          </a:p>
          <a:p>
            <a:pPr indent="0" lvl="0" marL="0" rtl="0" algn="l">
              <a:spcBef>
                <a:spcPts val="0"/>
              </a:spcBef>
              <a:spcAft>
                <a:spcPts val="0"/>
              </a:spcAft>
              <a:buNone/>
            </a:pPr>
            <a:r>
              <a:t/>
            </a:r>
            <a:endParaRPr>
              <a:solidFill>
                <a:schemeClr val="lt1"/>
              </a:solidFill>
              <a:highlight>
                <a:schemeClr val="accent2"/>
              </a:highlight>
              <a:latin typeface="Roboto"/>
              <a:ea typeface="Roboto"/>
              <a:cs typeface="Roboto"/>
              <a:sym typeface="Roboto"/>
            </a:endParaRPr>
          </a:p>
          <a:p>
            <a:pPr indent="0" lvl="0" marL="0" rtl="0" algn="l">
              <a:spcBef>
                <a:spcPts val="0"/>
              </a:spcBef>
              <a:spcAft>
                <a:spcPts val="0"/>
              </a:spcAft>
              <a:buNone/>
            </a:pPr>
            <a:r>
              <a:t/>
            </a:r>
            <a:endParaRPr>
              <a:solidFill>
                <a:schemeClr val="lt1"/>
              </a:solidFill>
              <a:highlight>
                <a:schemeClr val="accent2"/>
              </a:highlight>
              <a:latin typeface="Roboto"/>
              <a:ea typeface="Roboto"/>
              <a:cs typeface="Roboto"/>
              <a:sym typeface="Roboto"/>
            </a:endParaRPr>
          </a:p>
          <a:p>
            <a:pPr indent="0" lvl="0" marL="0" rtl="0" algn="l">
              <a:spcBef>
                <a:spcPts val="0"/>
              </a:spcBef>
              <a:spcAft>
                <a:spcPts val="0"/>
              </a:spcAft>
              <a:buNone/>
            </a:pPr>
            <a:r>
              <a:t/>
            </a:r>
            <a:endParaRPr>
              <a:solidFill>
                <a:schemeClr val="lt1"/>
              </a:solidFill>
              <a:highlight>
                <a:schemeClr val="accent2"/>
              </a:highlight>
              <a:latin typeface="Roboto"/>
              <a:ea typeface="Roboto"/>
              <a:cs typeface="Roboto"/>
              <a:sym typeface="Roboto"/>
            </a:endParaRPr>
          </a:p>
          <a:p>
            <a:pPr indent="0" lvl="0" marL="0" rtl="0" algn="l">
              <a:spcBef>
                <a:spcPts val="0"/>
              </a:spcBef>
              <a:spcAft>
                <a:spcPts val="0"/>
              </a:spcAft>
              <a:buNone/>
            </a:pPr>
            <a:r>
              <a:t/>
            </a:r>
            <a:endParaRPr>
              <a:solidFill>
                <a:schemeClr val="lt1"/>
              </a:solidFill>
              <a:highlight>
                <a:schemeClr val="accent2"/>
              </a:highlight>
              <a:latin typeface="Roboto"/>
              <a:ea typeface="Roboto"/>
              <a:cs typeface="Roboto"/>
              <a:sym typeface="Roboto"/>
            </a:endParaRPr>
          </a:p>
          <a:p>
            <a:pPr indent="0" lvl="0" marL="0" rtl="0" algn="l">
              <a:spcBef>
                <a:spcPts val="0"/>
              </a:spcBef>
              <a:spcAft>
                <a:spcPts val="0"/>
              </a:spcAft>
              <a:buNone/>
            </a:pPr>
            <a:r>
              <a:rPr lang="en">
                <a:solidFill>
                  <a:schemeClr val="lt1"/>
                </a:solidFill>
                <a:highlight>
                  <a:schemeClr val="accent2"/>
                </a:highlight>
                <a:latin typeface="Roboto"/>
                <a:ea typeface="Roboto"/>
                <a:cs typeface="Roboto"/>
                <a:sym typeface="Roboto"/>
              </a:rPr>
              <a:t>A2 GoodSeed NO 26 YES 16</a:t>
            </a:r>
            <a:endParaRPr>
              <a:solidFill>
                <a:schemeClr val="lt1"/>
              </a:solidFill>
              <a:highlight>
                <a:schemeClr val="accent2"/>
              </a:highlight>
              <a:latin typeface="Roboto"/>
              <a:ea typeface="Roboto"/>
              <a:cs typeface="Roboto"/>
              <a:sym typeface="Roboto"/>
            </a:endParaRPr>
          </a:p>
          <a:p>
            <a:pPr indent="0" lvl="0" marL="0" rtl="0" algn="l">
              <a:spcBef>
                <a:spcPts val="0"/>
              </a:spcBef>
              <a:spcAft>
                <a:spcPts val="0"/>
              </a:spcAft>
              <a:buNone/>
            </a:pPr>
            <a:r>
              <a:rPr lang="en">
                <a:solidFill>
                  <a:schemeClr val="lt1"/>
                </a:solidFill>
                <a:highlight>
                  <a:schemeClr val="accent2"/>
                </a:highlight>
                <a:latin typeface="Roboto"/>
                <a:ea typeface="Roboto"/>
                <a:cs typeface="Roboto"/>
                <a:sym typeface="Roboto"/>
              </a:rPr>
              <a:t>A2 RandomSeed NO 32 YES 10</a:t>
            </a:r>
            <a:endParaRPr>
              <a:solidFill>
                <a:schemeClr val="lt1"/>
              </a:solidFill>
              <a:highlight>
                <a:schemeClr val="accent2"/>
              </a:highlight>
              <a:latin typeface="Roboto"/>
              <a:ea typeface="Roboto"/>
              <a:cs typeface="Roboto"/>
              <a:sym typeface="Roboto"/>
            </a:endParaRPr>
          </a:p>
          <a:p>
            <a:pPr indent="0" lvl="0" marL="0" rtl="0" algn="l">
              <a:spcBef>
                <a:spcPts val="0"/>
              </a:spcBef>
              <a:spcAft>
                <a:spcPts val="0"/>
              </a:spcAft>
              <a:buNone/>
            </a:pPr>
            <a:r>
              <a:t/>
            </a:r>
            <a:endParaRPr>
              <a:solidFill>
                <a:schemeClr val="lt1"/>
              </a:solidFill>
              <a:highlight>
                <a:schemeClr val="accent2"/>
              </a:highlight>
              <a:latin typeface="Roboto"/>
              <a:ea typeface="Roboto"/>
              <a:cs typeface="Roboto"/>
              <a:sym typeface="Roboto"/>
            </a:endParaRPr>
          </a:p>
          <a:p>
            <a:pPr indent="0" lvl="0" marL="0" rtl="0" algn="l">
              <a:spcBef>
                <a:spcPts val="0"/>
              </a:spcBef>
              <a:spcAft>
                <a:spcPts val="0"/>
              </a:spcAft>
              <a:buNone/>
            </a:pPr>
            <a:r>
              <a:t/>
            </a:r>
            <a:endParaRPr>
              <a:solidFill>
                <a:schemeClr val="lt1"/>
              </a:solidFill>
              <a:highlight>
                <a:schemeClr val="accent2"/>
              </a:highlight>
              <a:latin typeface="Roboto"/>
              <a:ea typeface="Roboto"/>
              <a:cs typeface="Roboto"/>
              <a:sym typeface="Roboto"/>
            </a:endParaRPr>
          </a:p>
          <a:p>
            <a:pPr indent="0" lvl="0" marL="0" rtl="0" algn="l">
              <a:spcBef>
                <a:spcPts val="0"/>
              </a:spcBef>
              <a:spcAft>
                <a:spcPts val="0"/>
              </a:spcAft>
              <a:buNone/>
            </a:pPr>
            <a:r>
              <a:t/>
            </a:r>
            <a:endParaRPr>
              <a:solidFill>
                <a:schemeClr val="lt1"/>
              </a:solidFill>
              <a:highlight>
                <a:schemeClr val="accent2"/>
              </a:highlight>
              <a:latin typeface="Roboto"/>
              <a:ea typeface="Roboto"/>
              <a:cs typeface="Roboto"/>
              <a:sym typeface="Roboto"/>
            </a:endParaRPr>
          </a:p>
          <a:p>
            <a:pPr indent="0" lvl="0" marL="0" rtl="0" algn="l">
              <a:spcBef>
                <a:spcPts val="0"/>
              </a:spcBef>
              <a:spcAft>
                <a:spcPts val="0"/>
              </a:spcAft>
              <a:buNone/>
            </a:pPr>
            <a:r>
              <a:rPr lang="en">
                <a:solidFill>
                  <a:schemeClr val="lt1"/>
                </a:solidFill>
                <a:highlight>
                  <a:schemeClr val="accent2"/>
                </a:highlight>
                <a:latin typeface="Roboto"/>
                <a:ea typeface="Roboto"/>
                <a:cs typeface="Roboto"/>
                <a:sym typeface="Roboto"/>
              </a:rPr>
              <a:t>Again, the morals don’t match, but the good seeds seem to do slightly better.</a:t>
            </a:r>
            <a:endParaRPr>
              <a:solidFill>
                <a:schemeClr val="lt1"/>
              </a:solidFill>
              <a:highlight>
                <a:schemeClr val="accent2"/>
              </a:highlight>
              <a:latin typeface="Roboto"/>
              <a:ea typeface="Roboto"/>
              <a:cs typeface="Roboto"/>
              <a:sym typeface="Roboto"/>
            </a:endParaRPr>
          </a:p>
        </p:txBody>
      </p:sp>
      <p:pic>
        <p:nvPicPr>
          <p:cNvPr id="284" name="Google Shape;284;p47"/>
          <p:cNvPicPr preferRelativeResize="0"/>
          <p:nvPr/>
        </p:nvPicPr>
        <p:blipFill>
          <a:blip r:embed="rId4">
            <a:alphaModFix amt="85000"/>
          </a:blip>
          <a:stretch>
            <a:fillRect/>
          </a:stretch>
        </p:blipFill>
        <p:spPr>
          <a:xfrm>
            <a:off x="1268075" y="1235413"/>
            <a:ext cx="1885950" cy="3124200"/>
          </a:xfrm>
          <a:prstGeom prst="rect">
            <a:avLst/>
          </a:prstGeom>
          <a:noFill/>
          <a:ln>
            <a:noFill/>
          </a:ln>
        </p:spPr>
      </p:pic>
      <p:pic>
        <p:nvPicPr>
          <p:cNvPr id="285" name="Google Shape;285;p47"/>
          <p:cNvPicPr preferRelativeResize="0"/>
          <p:nvPr/>
        </p:nvPicPr>
        <p:blipFill>
          <a:blip r:embed="rId5">
            <a:alphaModFix amt="95000"/>
          </a:blip>
          <a:stretch>
            <a:fillRect/>
          </a:stretch>
        </p:blipFill>
        <p:spPr>
          <a:xfrm>
            <a:off x="6021700" y="1269700"/>
            <a:ext cx="2232123" cy="3055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2: Examples</a:t>
            </a:r>
            <a:endParaRPr/>
          </a:p>
        </p:txBody>
      </p:sp>
      <p:sp>
        <p:nvSpPr>
          <p:cNvPr id="291" name="Google Shape;291;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Context: Folktale about abusive tailor who goes to jail for domestic violence and does not change his behavior after he is released from prison. At the end of the story, the judges ‘gave him the reward he deserved,’ meaning he is punished.</a:t>
            </a:r>
            <a:endParaRPr/>
          </a:p>
          <a:p>
            <a:pPr indent="0" lvl="0" marL="0" rtl="0" algn="l">
              <a:spcBef>
                <a:spcPts val="1200"/>
              </a:spcBef>
              <a:spcAft>
                <a:spcPts val="0"/>
              </a:spcAft>
              <a:buNone/>
            </a:pPr>
            <a:r>
              <a:rPr lang="en"/>
              <a:t>RandomSeed Moral: </a:t>
            </a:r>
            <a:endParaRPr/>
          </a:p>
          <a:p>
            <a:pPr indent="-320507" lvl="0" marL="457200" rtl="0" algn="l">
              <a:spcBef>
                <a:spcPts val="1200"/>
              </a:spcBef>
              <a:spcAft>
                <a:spcPts val="0"/>
              </a:spcAft>
              <a:buSzPct val="100000"/>
              <a:buFont typeface="Roboto Serif"/>
              <a:buChar char="●"/>
            </a:pPr>
            <a:r>
              <a:rPr lang="en" sz="1564">
                <a:latin typeface="Roboto Serif"/>
                <a:ea typeface="Roboto Serif"/>
                <a:cs typeface="Roboto Serif"/>
                <a:sym typeface="Roboto Serif"/>
              </a:rPr>
              <a:t>We are not to be too hard on those who transgress against us, for they are not to blame.</a:t>
            </a:r>
            <a:endParaRPr sz="1564">
              <a:latin typeface="Roboto Serif"/>
              <a:ea typeface="Roboto Serif"/>
              <a:cs typeface="Roboto Serif"/>
              <a:sym typeface="Roboto Serif"/>
            </a:endParaRPr>
          </a:p>
          <a:p>
            <a:pPr indent="-310832" lvl="1" marL="914400" rtl="0" algn="l">
              <a:spcBef>
                <a:spcPts val="0"/>
              </a:spcBef>
              <a:spcAft>
                <a:spcPts val="0"/>
              </a:spcAft>
              <a:buSzPct val="100000"/>
              <a:buChar char="○"/>
            </a:pPr>
            <a:r>
              <a:rPr lang="en"/>
              <a:t>Obviously this is not an acceptable moral lesson for this folktale.</a:t>
            </a:r>
            <a:endParaRPr/>
          </a:p>
          <a:p>
            <a:pPr indent="0" lvl="0" marL="0" rtl="0" algn="l">
              <a:spcBef>
                <a:spcPts val="1200"/>
              </a:spcBef>
              <a:spcAft>
                <a:spcPts val="0"/>
              </a:spcAft>
              <a:buNone/>
            </a:pPr>
            <a:r>
              <a:rPr lang="en"/>
              <a:t>GoodSeed Moral: </a:t>
            </a:r>
            <a:endParaRPr/>
          </a:p>
          <a:p>
            <a:pPr indent="-307806" lvl="0" marL="457200" rtl="0" algn="l">
              <a:spcBef>
                <a:spcPts val="1200"/>
              </a:spcBef>
              <a:spcAft>
                <a:spcPts val="0"/>
              </a:spcAft>
              <a:buSzPct val="100000"/>
              <a:buFont typeface="Roboto Serif"/>
              <a:buChar char="●"/>
            </a:pPr>
            <a:r>
              <a:rPr lang="en" sz="1348">
                <a:latin typeface="Roboto Serif"/>
                <a:ea typeface="Roboto Serif"/>
                <a:cs typeface="Roboto Serif"/>
                <a:sym typeface="Roboto Serif"/>
              </a:rPr>
              <a:t>We should not beat our wives, but should rather love them and share joy and sorrow with them.</a:t>
            </a:r>
            <a:endParaRPr sz="1348">
              <a:latin typeface="Roboto Serif"/>
              <a:ea typeface="Roboto Serif"/>
              <a:cs typeface="Roboto Serif"/>
              <a:sym typeface="Roboto Serif"/>
            </a:endParaRPr>
          </a:p>
          <a:p>
            <a:pPr indent="-310832" lvl="1" marL="914400" rtl="0" algn="l">
              <a:spcBef>
                <a:spcPts val="0"/>
              </a:spcBef>
              <a:spcAft>
                <a:spcPts val="0"/>
              </a:spcAft>
              <a:buSzPct val="100000"/>
              <a:buChar char="○"/>
            </a:pPr>
            <a:r>
              <a:rPr lang="en"/>
              <a:t>This moral is highly specific and relevant to the story. In fact, the actual title of this German folktale is ‘Sharing Joy and Sorrow.’ (The stories’ titles were never shown to the model.)</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95" name="Shape 295"/>
        <p:cNvGrpSpPr/>
        <p:nvPr/>
      </p:nvGrpSpPr>
      <p:grpSpPr>
        <a:xfrm>
          <a:off x="0" y="0"/>
          <a:ext cx="0" cy="0"/>
          <a:chOff x="0" y="0"/>
          <a:chExt cx="0" cy="0"/>
        </a:xfrm>
      </p:grpSpPr>
      <p:pic>
        <p:nvPicPr>
          <p:cNvPr id="296" name="Google Shape;296;p49"/>
          <p:cNvPicPr preferRelativeResize="0"/>
          <p:nvPr/>
        </p:nvPicPr>
        <p:blipFill>
          <a:blip r:embed="rId3">
            <a:alphaModFix amt="39000"/>
          </a:blip>
          <a:stretch>
            <a:fillRect/>
          </a:stretch>
        </p:blipFill>
        <p:spPr>
          <a:xfrm>
            <a:off x="-2194175" y="22350"/>
            <a:ext cx="11338176" cy="5143501"/>
          </a:xfrm>
          <a:prstGeom prst="rect">
            <a:avLst/>
          </a:prstGeom>
          <a:noFill/>
          <a:ln>
            <a:noFill/>
          </a:ln>
        </p:spPr>
      </p:pic>
      <p:sp>
        <p:nvSpPr>
          <p:cNvPr id="297" name="Google Shape;297;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2"/>
                </a:solidFill>
              </a:rPr>
              <a:t>Experiment 2: More Examples</a:t>
            </a:r>
            <a:endParaRPr>
              <a:solidFill>
                <a:schemeClr val="dk2"/>
              </a:solidFill>
            </a:endParaRPr>
          </a:p>
        </p:txBody>
      </p:sp>
      <p:sp>
        <p:nvSpPr>
          <p:cNvPr id="298" name="Google Shape;298;p49"/>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ctr">
              <a:lnSpc>
                <a:spcPct val="95000"/>
              </a:lnSpc>
              <a:spcBef>
                <a:spcPts val="0"/>
              </a:spcBef>
              <a:spcAft>
                <a:spcPts val="0"/>
              </a:spcAft>
              <a:buNone/>
            </a:pPr>
            <a:r>
              <a:rPr lang="en" sz="2100">
                <a:solidFill>
                  <a:schemeClr val="dk2"/>
                </a:solidFill>
                <a:highlight>
                  <a:schemeClr val="accent2"/>
                </a:highlight>
                <a:latin typeface="Roboto Serif"/>
                <a:ea typeface="Roboto Serif"/>
                <a:cs typeface="Roboto Serif"/>
                <a:sym typeface="Roboto Serif"/>
              </a:rPr>
              <a:t>A little bit of fun is better than a lot of work.</a:t>
            </a:r>
            <a:endParaRPr sz="2100">
              <a:solidFill>
                <a:schemeClr val="dk2"/>
              </a:solidFill>
              <a:highlight>
                <a:schemeClr val="accent2"/>
              </a:highlight>
              <a:latin typeface="Roboto Serif"/>
              <a:ea typeface="Roboto Serif"/>
              <a:cs typeface="Roboto Serif"/>
              <a:sym typeface="Roboto Serif"/>
            </a:endParaRPr>
          </a:p>
          <a:p>
            <a:pPr indent="0" lvl="0" marL="0" rtl="0" algn="ctr">
              <a:lnSpc>
                <a:spcPct val="95000"/>
              </a:lnSpc>
              <a:spcBef>
                <a:spcPts val="1200"/>
              </a:spcBef>
              <a:spcAft>
                <a:spcPts val="0"/>
              </a:spcAft>
              <a:buNone/>
            </a:pPr>
            <a:r>
              <a:rPr lang="en" sz="2100">
                <a:solidFill>
                  <a:schemeClr val="dk2"/>
                </a:solidFill>
                <a:highlight>
                  <a:schemeClr val="accent2"/>
                </a:highlight>
                <a:latin typeface="Roboto Serif"/>
                <a:ea typeface="Roboto Serif"/>
                <a:cs typeface="Roboto Serif"/>
                <a:sym typeface="Roboto Serif"/>
              </a:rPr>
              <a:t>The brave man is not he who bears a shield and arms, but he who bears himself bravely.</a:t>
            </a:r>
            <a:endParaRPr sz="2100">
              <a:solidFill>
                <a:schemeClr val="dk2"/>
              </a:solidFill>
              <a:highlight>
                <a:schemeClr val="accent2"/>
              </a:highlight>
              <a:latin typeface="Roboto Serif"/>
              <a:ea typeface="Roboto Serif"/>
              <a:cs typeface="Roboto Serif"/>
              <a:sym typeface="Roboto Serif"/>
            </a:endParaRPr>
          </a:p>
          <a:p>
            <a:pPr indent="0" lvl="0" marL="0" rtl="0" algn="ctr">
              <a:lnSpc>
                <a:spcPct val="95000"/>
              </a:lnSpc>
              <a:spcBef>
                <a:spcPts val="1200"/>
              </a:spcBef>
              <a:spcAft>
                <a:spcPts val="0"/>
              </a:spcAft>
              <a:buNone/>
            </a:pPr>
            <a:r>
              <a:rPr lang="en" sz="2100">
                <a:solidFill>
                  <a:schemeClr val="dk2"/>
                </a:solidFill>
                <a:highlight>
                  <a:schemeClr val="accent2"/>
                </a:highlight>
                <a:latin typeface="Roboto Serif"/>
                <a:ea typeface="Roboto Serif"/>
                <a:cs typeface="Roboto Serif"/>
                <a:sym typeface="Roboto Serif"/>
              </a:rPr>
              <a:t>A word spoken in anger is like a blow from a fist, and the tongue is like a blade.</a:t>
            </a:r>
            <a:endParaRPr sz="2100">
              <a:solidFill>
                <a:schemeClr val="dk2"/>
              </a:solidFill>
              <a:highlight>
                <a:schemeClr val="accent2"/>
              </a:highlight>
              <a:latin typeface="Roboto Serif"/>
              <a:ea typeface="Roboto Serif"/>
              <a:cs typeface="Roboto Serif"/>
              <a:sym typeface="Roboto Serif"/>
            </a:endParaRPr>
          </a:p>
          <a:p>
            <a:pPr indent="0" lvl="0" marL="0" rtl="0" algn="ctr">
              <a:lnSpc>
                <a:spcPct val="95000"/>
              </a:lnSpc>
              <a:spcBef>
                <a:spcPts val="1200"/>
              </a:spcBef>
              <a:spcAft>
                <a:spcPts val="0"/>
              </a:spcAft>
              <a:buNone/>
            </a:pPr>
            <a:r>
              <a:rPr lang="en" sz="2100">
                <a:solidFill>
                  <a:schemeClr val="dk2"/>
                </a:solidFill>
                <a:highlight>
                  <a:schemeClr val="accent2"/>
                </a:highlight>
                <a:latin typeface="Roboto Serif"/>
                <a:ea typeface="Roboto Serif"/>
                <a:cs typeface="Roboto Serif"/>
                <a:sym typeface="Roboto Serif"/>
              </a:rPr>
              <a:t>The race is not always to the swift, nor the battle to the strong, but that is the way to bet.</a:t>
            </a:r>
            <a:endParaRPr sz="2100">
              <a:solidFill>
                <a:schemeClr val="dk2"/>
              </a:solidFill>
              <a:highlight>
                <a:schemeClr val="accent2"/>
              </a:highlight>
              <a:latin typeface="Roboto Serif"/>
              <a:ea typeface="Roboto Serif"/>
              <a:cs typeface="Roboto Serif"/>
              <a:sym typeface="Roboto Serif"/>
            </a:endParaRPr>
          </a:p>
          <a:p>
            <a:pPr indent="0" lvl="0" marL="0" rtl="0" algn="ctr">
              <a:lnSpc>
                <a:spcPct val="95000"/>
              </a:lnSpc>
              <a:spcBef>
                <a:spcPts val="1200"/>
              </a:spcBef>
              <a:spcAft>
                <a:spcPts val="0"/>
              </a:spcAft>
              <a:buNone/>
            </a:pPr>
            <a:r>
              <a:rPr lang="en" sz="2100">
                <a:solidFill>
                  <a:schemeClr val="dk2"/>
                </a:solidFill>
                <a:highlight>
                  <a:schemeClr val="accent2"/>
                </a:highlight>
                <a:latin typeface="Roboto Serif"/>
                <a:ea typeface="Roboto Serif"/>
                <a:cs typeface="Roboto Serif"/>
                <a:sym typeface="Roboto Serif"/>
              </a:rPr>
              <a:t>The true way to a man’s heart is through his conscience.</a:t>
            </a:r>
            <a:endParaRPr sz="2100">
              <a:solidFill>
                <a:schemeClr val="dk2"/>
              </a:solidFill>
              <a:highlight>
                <a:schemeClr val="accent2"/>
              </a:highlight>
              <a:latin typeface="Roboto Serif"/>
              <a:ea typeface="Roboto Serif"/>
              <a:cs typeface="Roboto Serif"/>
              <a:sym typeface="Roboto Serif"/>
            </a:endParaRPr>
          </a:p>
          <a:p>
            <a:pPr indent="0" lvl="0" marL="0" rtl="0" algn="ctr">
              <a:lnSpc>
                <a:spcPct val="95000"/>
              </a:lnSpc>
              <a:spcBef>
                <a:spcPts val="1200"/>
              </a:spcBef>
              <a:spcAft>
                <a:spcPts val="1200"/>
              </a:spcAft>
              <a:buNone/>
            </a:pPr>
            <a:r>
              <a:rPr lang="en" sz="2100">
                <a:solidFill>
                  <a:schemeClr val="dk2"/>
                </a:solidFill>
                <a:highlight>
                  <a:schemeClr val="accent2"/>
                </a:highlight>
                <a:latin typeface="Roboto Serif"/>
                <a:ea typeface="Roboto Serif"/>
                <a:cs typeface="Roboto Serif"/>
                <a:sym typeface="Roboto Serif"/>
              </a:rPr>
              <a:t>If you wish to be happy, be honest.</a:t>
            </a:r>
            <a:endParaRPr sz="2100">
              <a:solidFill>
                <a:schemeClr val="dk2"/>
              </a:solidFill>
              <a:highlight>
                <a:schemeClr val="accent2"/>
              </a:highlight>
              <a:latin typeface="Roboto Serif"/>
              <a:ea typeface="Roboto Serif"/>
              <a:cs typeface="Roboto Serif"/>
              <a:sym typeface="Roboto Serif"/>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 2: Observations</a:t>
            </a:r>
            <a:endParaRPr/>
          </a:p>
        </p:txBody>
      </p:sp>
      <p:sp>
        <p:nvSpPr>
          <p:cNvPr id="304" name="Google Shape;304;p50"/>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Many of the folktales in the second dataset appear to lack any lesson about moral values, aiming instead to provide a folk explanation of some phenomenon in the natural world, or to simply entertain. </a:t>
            </a:r>
            <a:endParaRPr/>
          </a:p>
          <a:p>
            <a:pPr indent="-342900" lvl="0" marL="457200" rtl="0" algn="l">
              <a:spcBef>
                <a:spcPts val="0"/>
              </a:spcBef>
              <a:spcAft>
                <a:spcPts val="0"/>
              </a:spcAft>
              <a:buSzPts val="1800"/>
              <a:buChar char="●"/>
            </a:pPr>
            <a:r>
              <a:rPr lang="en"/>
              <a:t>Where a human reader would struggle to articulate the lesson to be learned from the text, the model tends to struggle also. Hence, many of the generated morals here are not particularly relevant to the context tale. </a:t>
            </a:r>
            <a:endParaRPr/>
          </a:p>
          <a:p>
            <a:pPr indent="-342900" lvl="0" marL="457200" rtl="0" algn="l">
              <a:spcBef>
                <a:spcPts val="0"/>
              </a:spcBef>
              <a:spcAft>
                <a:spcPts val="0"/>
              </a:spcAft>
              <a:buSzPts val="1800"/>
              <a:buChar char="●"/>
            </a:pPr>
            <a:r>
              <a:rPr lang="en"/>
              <a:t>The model especially struggles with the texts that are written in rhyme, likely because GPT-J’s training data was mainly prose text.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310" name="Google Shape;310;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using few-shot learning to prompt large language model GPT-J with several examples of an Aesop’s Fable alongside its corresponding original moral, GPT-J generated morals that have the correct style, although they do not always properly suit the context.</a:t>
            </a:r>
            <a:endParaRPr/>
          </a:p>
          <a:p>
            <a:pPr indent="0" lvl="0" marL="0" rtl="0" algn="l">
              <a:spcBef>
                <a:spcPts val="1200"/>
              </a:spcBef>
              <a:spcAft>
                <a:spcPts val="0"/>
              </a:spcAft>
              <a:buNone/>
            </a:pPr>
            <a:r>
              <a:rPr lang="en"/>
              <a:t>When using Aesop’s Fables as few-shot examples, but changing the final text to a folktale that lacked an original moral from the author, GPT-J was also able to </a:t>
            </a:r>
            <a:r>
              <a:rPr lang="en"/>
              <a:t>mimic</a:t>
            </a:r>
            <a:r>
              <a:rPr lang="en"/>
              <a:t> the appropriate style, but often failed to generate a </a:t>
            </a:r>
            <a:r>
              <a:rPr lang="en"/>
              <a:t>relevant moral.</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erriweather"/>
                <a:ea typeface="Merriweather"/>
                <a:cs typeface="Merriweather"/>
                <a:sym typeface="Merriweather"/>
              </a:rPr>
              <a:t>Data: Fables &amp; Folktales Corpora</a:t>
            </a:r>
            <a:endParaRPr>
              <a:latin typeface="Merriweather"/>
              <a:ea typeface="Merriweather"/>
              <a:cs typeface="Merriweather"/>
              <a:sym typeface="Merriweathe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latin typeface="Roboto"/>
                <a:ea typeface="Roboto"/>
                <a:cs typeface="Roboto"/>
                <a:sym typeface="Roboto"/>
              </a:rPr>
              <a:t>Traditional short stories, usually for children, that often express a moral lesson or cultural value.</a:t>
            </a:r>
            <a:endParaRPr>
              <a:latin typeface="Roboto"/>
              <a:ea typeface="Roboto"/>
              <a:cs typeface="Roboto"/>
              <a:sym typeface="Roboto"/>
            </a:endParaRPr>
          </a:p>
          <a:p>
            <a:pPr indent="0" lvl="0" marL="0" rtl="0" algn="l">
              <a:spcBef>
                <a:spcPts val="1200"/>
              </a:spcBef>
              <a:spcAft>
                <a:spcPts val="0"/>
              </a:spcAft>
              <a:buNone/>
            </a:pPr>
            <a:r>
              <a:t/>
            </a:r>
            <a:endParaRPr/>
          </a:p>
          <a:p>
            <a:pPr indent="-325755" lvl="0" marL="457200" rtl="0" algn="l">
              <a:spcBef>
                <a:spcPts val="1200"/>
              </a:spcBef>
              <a:spcAft>
                <a:spcPts val="0"/>
              </a:spcAft>
              <a:buSzPct val="100000"/>
              <a:buFont typeface="Roboto"/>
              <a:buChar char="●"/>
            </a:pPr>
            <a:r>
              <a:rPr b="1" lang="en">
                <a:latin typeface="Roboto"/>
                <a:ea typeface="Roboto"/>
                <a:cs typeface="Roboto"/>
                <a:sym typeface="Roboto"/>
              </a:rPr>
              <a:t>Dataset 1: 	Aesop's Fables, by J. H. Stickney from Project Gutenberg</a:t>
            </a:r>
            <a:endParaRPr b="1">
              <a:latin typeface="Roboto"/>
              <a:ea typeface="Roboto"/>
              <a:cs typeface="Roboto"/>
              <a:sym typeface="Roboto"/>
            </a:endParaRPr>
          </a:p>
          <a:p>
            <a:pPr indent="457200" lvl="0" marL="0" rtl="0" algn="l">
              <a:spcBef>
                <a:spcPts val="1200"/>
              </a:spcBef>
              <a:spcAft>
                <a:spcPts val="0"/>
              </a:spcAft>
              <a:buNone/>
            </a:pPr>
            <a:r>
              <a:rPr i="1" lang="en">
                <a:latin typeface="Roboto"/>
                <a:ea typeface="Roboto"/>
                <a:cs typeface="Roboto"/>
                <a:sym typeface="Roboto"/>
              </a:rPr>
              <a:t>Thanks to Itay Niv on GitHub for Aesop’s Fables in JSON format.</a:t>
            </a:r>
            <a:endParaRPr i="1">
              <a:latin typeface="Roboto"/>
              <a:ea typeface="Roboto"/>
              <a:cs typeface="Roboto"/>
              <a:sym typeface="Roboto"/>
            </a:endParaRPr>
          </a:p>
          <a:p>
            <a:pPr indent="457200" lvl="0" marL="0" rtl="0" algn="l">
              <a:spcBef>
                <a:spcPts val="1200"/>
              </a:spcBef>
              <a:spcAft>
                <a:spcPts val="0"/>
              </a:spcAft>
              <a:buNone/>
            </a:pPr>
            <a:r>
              <a:t/>
            </a:r>
            <a:endParaRPr i="1"/>
          </a:p>
          <a:p>
            <a:pPr indent="-325755" lvl="0" marL="457200" rtl="0" algn="l">
              <a:spcBef>
                <a:spcPts val="1200"/>
              </a:spcBef>
              <a:spcAft>
                <a:spcPts val="0"/>
              </a:spcAft>
              <a:buSzPct val="100000"/>
              <a:buFont typeface="Roboto"/>
              <a:buChar char="●"/>
            </a:pPr>
            <a:r>
              <a:rPr b="1" lang="en">
                <a:latin typeface="Roboto"/>
                <a:ea typeface="Roboto"/>
                <a:cs typeface="Roboto"/>
                <a:sym typeface="Roboto"/>
              </a:rPr>
              <a:t>Dataset 2: 	Global Folktales of 57 Nations</a:t>
            </a:r>
            <a:endParaRPr b="1">
              <a:latin typeface="Roboto"/>
              <a:ea typeface="Roboto"/>
              <a:cs typeface="Roboto"/>
              <a:sym typeface="Roboto"/>
            </a:endParaRPr>
          </a:p>
          <a:p>
            <a:pPr indent="457200" lvl="0" marL="0" rtl="0" algn="l">
              <a:spcBef>
                <a:spcPts val="1200"/>
              </a:spcBef>
              <a:spcAft>
                <a:spcPts val="0"/>
              </a:spcAft>
              <a:buNone/>
            </a:pPr>
            <a:r>
              <a:rPr i="1" lang="en">
                <a:latin typeface="Roboto"/>
                <a:ea typeface="Roboto"/>
                <a:cs typeface="Roboto"/>
                <a:sym typeface="Roboto"/>
              </a:rPr>
              <a:t>Thanks to Andrzej Panczenko for folktales collection in CSV format.</a:t>
            </a:r>
            <a:endParaRPr i="1">
              <a:latin typeface="Roboto"/>
              <a:ea typeface="Roboto"/>
              <a:cs typeface="Roboto"/>
              <a:sym typeface="Roboto"/>
            </a:endParaRPr>
          </a:p>
          <a:p>
            <a:pPr indent="457200" lvl="0" marL="0" rtl="0" algn="l">
              <a:spcBef>
                <a:spcPts val="1200"/>
              </a:spcBef>
              <a:spcAft>
                <a:spcPts val="1200"/>
              </a:spcAft>
              <a:buNone/>
            </a:pPr>
            <a:r>
              <a:rPr i="1" lang="en">
                <a:latin typeface="Roboto"/>
                <a:ea typeface="Roboto"/>
                <a:cs typeface="Roboto"/>
                <a:sym typeface="Roboto"/>
              </a:rPr>
              <a:t>Open Data Commons Open Database License (ODbL) v1.0</a:t>
            </a:r>
            <a:endParaRPr i="1">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316" name="Google Shape;316;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Need more reference-free metrics for </a:t>
            </a:r>
            <a:r>
              <a:rPr lang="en"/>
              <a:t>evaluating</a:t>
            </a:r>
            <a:r>
              <a:rPr lang="en"/>
              <a:t> summarization.</a:t>
            </a:r>
            <a:endParaRPr/>
          </a:p>
          <a:p>
            <a:pPr indent="-317500" lvl="1" marL="914400" rtl="0" algn="l">
              <a:spcBef>
                <a:spcPts val="0"/>
              </a:spcBef>
              <a:spcAft>
                <a:spcPts val="0"/>
              </a:spcAft>
              <a:buSzPts val="1400"/>
              <a:buChar char="○"/>
            </a:pPr>
            <a:r>
              <a:rPr lang="en"/>
              <a:t>Difficult to find an easily applicable </a:t>
            </a:r>
            <a:r>
              <a:rPr lang="en"/>
              <a:t>working</a:t>
            </a:r>
            <a:r>
              <a:rPr lang="en"/>
              <a:t> implementation.</a:t>
            </a:r>
            <a:endParaRPr/>
          </a:p>
          <a:p>
            <a:pPr indent="-342900" lvl="0" marL="457200" rtl="0" algn="l">
              <a:spcBef>
                <a:spcPts val="0"/>
              </a:spcBef>
              <a:spcAft>
                <a:spcPts val="0"/>
              </a:spcAft>
              <a:buSzPts val="1800"/>
              <a:buChar char="●"/>
            </a:pPr>
            <a:r>
              <a:rPr lang="en"/>
              <a:t>Treating the morals as a specific type of summary doesn’t really work… </a:t>
            </a:r>
            <a:endParaRPr/>
          </a:p>
          <a:p>
            <a:pPr indent="-342900" lvl="0" marL="457200" rtl="0" algn="l">
              <a:spcBef>
                <a:spcPts val="0"/>
              </a:spcBef>
              <a:spcAft>
                <a:spcPts val="0"/>
              </a:spcAft>
              <a:buSzPts val="1800"/>
              <a:buChar char="●"/>
            </a:pPr>
            <a:r>
              <a:rPr lang="en"/>
              <a:t>Try considering it a machine reading comprehension task instead.</a:t>
            </a:r>
            <a:endParaRPr/>
          </a:p>
          <a:p>
            <a:pPr indent="-317500" lvl="1" marL="914400" rtl="0" algn="l">
              <a:spcBef>
                <a:spcPts val="0"/>
              </a:spcBef>
              <a:spcAft>
                <a:spcPts val="0"/>
              </a:spcAft>
              <a:buSzPts val="1400"/>
              <a:buChar char="○"/>
            </a:pPr>
            <a:r>
              <a:rPr lang="en"/>
              <a:t>Jiao 2021, De La Rosa 2022</a:t>
            </a:r>
            <a:endParaRPr/>
          </a:p>
          <a:p>
            <a:pPr indent="-342900" lvl="0" marL="457200" rtl="0" algn="l">
              <a:spcBef>
                <a:spcPts val="0"/>
              </a:spcBef>
              <a:spcAft>
                <a:spcPts val="0"/>
              </a:spcAft>
              <a:buSzPts val="1800"/>
              <a:buChar char="●"/>
            </a:pPr>
            <a:r>
              <a:rPr lang="en"/>
              <a:t>Find another corpus of children’s tales that have morals written by the author.</a:t>
            </a:r>
            <a:endParaRPr/>
          </a:p>
          <a:p>
            <a:pPr indent="-317500" lvl="1" marL="914400" rtl="0" algn="l">
              <a:spcBef>
                <a:spcPts val="0"/>
              </a:spcBef>
              <a:spcAft>
                <a:spcPts val="0"/>
              </a:spcAft>
              <a:buSzPts val="1400"/>
              <a:buChar char="○"/>
            </a:pPr>
            <a:r>
              <a:rPr lang="en"/>
              <a:t>Lemming 2000 discusses such a collection, but the stories are not public domain</a:t>
            </a:r>
            <a:endParaRPr/>
          </a:p>
          <a:p>
            <a:pPr indent="-342900" lvl="0" marL="457200" rtl="0" algn="l">
              <a:spcBef>
                <a:spcPts val="0"/>
              </a:spcBef>
              <a:spcAft>
                <a:spcPts val="0"/>
              </a:spcAft>
              <a:buSzPts val="1800"/>
              <a:buChar char="●"/>
            </a:pPr>
            <a:r>
              <a:rPr lang="en"/>
              <a:t>Exclude violent folktales and any content that would no longer be considered appropriate for children from the folktales corpus</a:t>
            </a:r>
            <a:endParaRPr/>
          </a:p>
          <a:p>
            <a:pPr indent="-342900" lvl="0" marL="457200" rtl="0" algn="l">
              <a:spcBef>
                <a:spcPts val="0"/>
              </a:spcBef>
              <a:spcAft>
                <a:spcPts val="0"/>
              </a:spcAft>
              <a:buSzPts val="1800"/>
              <a:buChar char="●"/>
            </a:pPr>
            <a:r>
              <a:rPr lang="en"/>
              <a:t>If a larger corpus were available, fine-tuning would become an option.</a:t>
            </a:r>
            <a:endParaRPr/>
          </a:p>
          <a:p>
            <a:pPr indent="-317500" lvl="1" marL="914400" rtl="0" algn="l">
              <a:spcBef>
                <a:spcPts val="0"/>
              </a:spcBef>
              <a:spcAft>
                <a:spcPts val="0"/>
              </a:spcAft>
              <a:buSzPts val="1400"/>
              <a:buChar char="○"/>
            </a:pPr>
            <a:r>
              <a:rPr lang="en"/>
              <a:t>The model might be able to perform better with pre-training on enough examples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53"/>
          <p:cNvPicPr preferRelativeResize="0"/>
          <p:nvPr/>
        </p:nvPicPr>
        <p:blipFill>
          <a:blip r:embed="rId3">
            <a:alphaModFix amt="83000"/>
          </a:blip>
          <a:stretch>
            <a:fillRect/>
          </a:stretch>
        </p:blipFill>
        <p:spPr>
          <a:xfrm flipH="1">
            <a:off x="0" y="-1852462"/>
            <a:ext cx="9144000" cy="13030314"/>
          </a:xfrm>
          <a:prstGeom prst="rect">
            <a:avLst/>
          </a:prstGeom>
          <a:noFill/>
          <a:ln>
            <a:noFill/>
          </a:ln>
        </p:spPr>
      </p:pic>
      <p:sp>
        <p:nvSpPr>
          <p:cNvPr id="322" name="Google Shape;322;p53"/>
          <p:cNvSpPr txBox="1"/>
          <p:nvPr>
            <p:ph type="title"/>
          </p:nvPr>
        </p:nvSpPr>
        <p:spPr>
          <a:xfrm>
            <a:off x="311700" y="647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2"/>
                </a:solidFill>
              </a:rPr>
              <a:t>Acknowledgements</a:t>
            </a:r>
            <a:endParaRPr>
              <a:solidFill>
                <a:schemeClr val="dk2"/>
              </a:solidFill>
            </a:endParaRPr>
          </a:p>
        </p:txBody>
      </p:sp>
      <p:sp>
        <p:nvSpPr>
          <p:cNvPr id="323" name="Google Shape;323;p53"/>
          <p:cNvSpPr txBox="1"/>
          <p:nvPr>
            <p:ph idx="1" type="body"/>
          </p:nvPr>
        </p:nvSpPr>
        <p:spPr>
          <a:xfrm>
            <a:off x="311700" y="1706550"/>
            <a:ext cx="8520600" cy="2862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100">
                <a:solidFill>
                  <a:schemeClr val="dk2"/>
                </a:solidFill>
                <a:highlight>
                  <a:schemeClr val="accent2"/>
                </a:highlight>
                <a:latin typeface="Merriweather"/>
                <a:ea typeface="Merriweather"/>
                <a:cs typeface="Merriweather"/>
                <a:sym typeface="Merriweather"/>
              </a:rPr>
              <a:t>Thank you to my advisor, Dr. Anna Feldman, and everyone in the NLP Lab for their invaluable feedback, especially Dr. Peng, and all your advice and support these two years. </a:t>
            </a:r>
            <a:endParaRPr sz="2100">
              <a:solidFill>
                <a:schemeClr val="dk2"/>
              </a:solidFill>
              <a:highlight>
                <a:schemeClr val="accent2"/>
              </a:highlight>
              <a:latin typeface="Merriweather"/>
              <a:ea typeface="Merriweather"/>
              <a:cs typeface="Merriweather"/>
              <a:sym typeface="Merriweather"/>
            </a:endParaRPr>
          </a:p>
          <a:p>
            <a:pPr indent="0" lvl="0" marL="0" rtl="0" algn="l">
              <a:spcBef>
                <a:spcPts val="1200"/>
              </a:spcBef>
              <a:spcAft>
                <a:spcPts val="0"/>
              </a:spcAft>
              <a:buNone/>
            </a:pPr>
            <a:r>
              <a:t/>
            </a:r>
            <a:endParaRPr sz="2100">
              <a:solidFill>
                <a:schemeClr val="dk2"/>
              </a:solidFill>
              <a:highlight>
                <a:schemeClr val="accent2"/>
              </a:highlight>
              <a:latin typeface="Merriweather"/>
              <a:ea typeface="Merriweather"/>
              <a:cs typeface="Merriweather"/>
              <a:sym typeface="Merriweather"/>
            </a:endParaRPr>
          </a:p>
          <a:p>
            <a:pPr indent="0" lvl="0" marL="0" rtl="0" algn="l">
              <a:spcBef>
                <a:spcPts val="1200"/>
              </a:spcBef>
              <a:spcAft>
                <a:spcPts val="0"/>
              </a:spcAft>
              <a:buNone/>
            </a:pPr>
            <a:r>
              <a:rPr lang="en" sz="2100">
                <a:solidFill>
                  <a:schemeClr val="dk2"/>
                </a:solidFill>
                <a:highlight>
                  <a:schemeClr val="accent2"/>
                </a:highlight>
                <a:latin typeface="Merriweather"/>
                <a:ea typeface="Merriweather"/>
                <a:cs typeface="Merriweather"/>
                <a:sym typeface="Merriweather"/>
              </a:rPr>
              <a:t>Special thanks to all my annotators, including Dr. Feldman, Jordan Thomas, Nick Hankins, Zach Schultz, and MJ Spitzer.</a:t>
            </a:r>
            <a:endParaRPr sz="2100">
              <a:solidFill>
                <a:schemeClr val="dk2"/>
              </a:solidFill>
              <a:highlight>
                <a:schemeClr val="accent2"/>
              </a:highlight>
              <a:latin typeface="Merriweather"/>
              <a:ea typeface="Merriweather"/>
              <a:cs typeface="Merriweather"/>
              <a:sym typeface="Merriweather"/>
            </a:endParaRPr>
          </a:p>
          <a:p>
            <a:pPr indent="0" lvl="0" marL="0" rtl="0" algn="l">
              <a:spcBef>
                <a:spcPts val="1200"/>
              </a:spcBef>
              <a:spcAft>
                <a:spcPts val="1200"/>
              </a:spcAft>
              <a:buNone/>
            </a:pPr>
            <a:r>
              <a:t/>
            </a:r>
            <a:endParaRPr sz="2100">
              <a:solidFill>
                <a:schemeClr val="dk2"/>
              </a:solidFill>
              <a:highlight>
                <a:schemeClr val="accent2"/>
              </a:highlight>
              <a:latin typeface="Merriweather"/>
              <a:ea typeface="Merriweather"/>
              <a:cs typeface="Merriweather"/>
              <a:sym typeface="Merriweathe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27" name="Shape 327"/>
        <p:cNvGrpSpPr/>
        <p:nvPr/>
      </p:nvGrpSpPr>
      <p:grpSpPr>
        <a:xfrm>
          <a:off x="0" y="0"/>
          <a:ext cx="0" cy="0"/>
          <a:chOff x="0" y="0"/>
          <a:chExt cx="0" cy="0"/>
        </a:xfrm>
      </p:grpSpPr>
      <p:pic>
        <p:nvPicPr>
          <p:cNvPr id="328" name="Google Shape;328;p54"/>
          <p:cNvPicPr preferRelativeResize="0"/>
          <p:nvPr/>
        </p:nvPicPr>
        <p:blipFill>
          <a:blip r:embed="rId3">
            <a:alphaModFix amt="39000"/>
          </a:blip>
          <a:stretch>
            <a:fillRect/>
          </a:stretch>
        </p:blipFill>
        <p:spPr>
          <a:xfrm>
            <a:off x="-2194175" y="22350"/>
            <a:ext cx="11338176" cy="5143501"/>
          </a:xfrm>
          <a:prstGeom prst="rect">
            <a:avLst/>
          </a:prstGeom>
          <a:noFill/>
          <a:ln>
            <a:noFill/>
          </a:ln>
        </p:spPr>
      </p:pic>
      <p:sp>
        <p:nvSpPr>
          <p:cNvPr id="329" name="Google Shape;329;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2"/>
                </a:solidFill>
              </a:rPr>
              <a:t>References</a:t>
            </a:r>
            <a:endParaRPr>
              <a:solidFill>
                <a:schemeClr val="dk2"/>
              </a:solidFill>
            </a:endParaRPr>
          </a:p>
        </p:txBody>
      </p:sp>
      <p:sp>
        <p:nvSpPr>
          <p:cNvPr id="330" name="Google Shape;330;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0" lvl="0" marL="0" rtl="0" algn="l">
              <a:lnSpc>
                <a:spcPct val="100000"/>
              </a:lnSpc>
              <a:spcBef>
                <a:spcPts val="0"/>
              </a:spcBef>
              <a:spcAft>
                <a:spcPts val="0"/>
              </a:spcAft>
              <a:buNone/>
            </a:pPr>
            <a:r>
              <a:rPr lang="en" sz="1100">
                <a:solidFill>
                  <a:srgbClr val="000000"/>
                </a:solidFill>
                <a:latin typeface="Arial"/>
                <a:ea typeface="Arial"/>
                <a:cs typeface="Arial"/>
                <a:sym typeface="Arial"/>
              </a:rPr>
              <a:t>Zhang, T., Kishore, V., Wu, F., Weinberger, K., &amp; Artzi, Y. (2019). Bertscore: Evaluating text generation with bert</a:t>
            </a:r>
            <a:r>
              <a:rPr i="1" lang="en" sz="1100">
                <a:solidFill>
                  <a:srgbClr val="000000"/>
                </a:solidFill>
                <a:latin typeface="Arial"/>
                <a:ea typeface="Arial"/>
                <a:cs typeface="Arial"/>
                <a:sym typeface="Arial"/>
              </a:rPr>
              <a:t>. arXiv preprint arXiv:1904.09675</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latin typeface="Arial"/>
                <a:ea typeface="Arial"/>
                <a:cs typeface="Arial"/>
                <a:sym typeface="Arial"/>
              </a:rPr>
              <a:t>Wang, B., &amp; Komatsuzaki, A.. (2021). GPT-J-6B: A 6 Billion Parameter Autoregressive Language Model.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latin typeface="Arial"/>
                <a:ea typeface="Arial"/>
                <a:cs typeface="Arial"/>
                <a:sym typeface="Arial"/>
              </a:rPr>
              <a:t>Pedregosa, F., Varoquaux, G., Gramfort, A., Michel, V., Thirion, B., Grisel, O., Blondel, M., Prettenhofer, P., Weiss, R., Dubourg, V., &amp; others (2011). Scikit-learn: Machine learning in Python</a:t>
            </a:r>
            <a:r>
              <a:rPr i="1" lang="en" sz="1100">
                <a:solidFill>
                  <a:srgbClr val="000000"/>
                </a:solidFill>
                <a:latin typeface="Arial"/>
                <a:ea typeface="Arial"/>
                <a:cs typeface="Arial"/>
                <a:sym typeface="Arial"/>
              </a:rPr>
              <a:t>. Journal of machine learning research, 12(Oct), 2825–2830.</a:t>
            </a:r>
            <a:endParaRPr i="1"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i="1"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latin typeface="Arial"/>
                <a:ea typeface="Arial"/>
                <a:cs typeface="Arial"/>
                <a:sym typeface="Arial"/>
              </a:rPr>
              <a:t>Hunter, J. (2007). Matplotlib: A 2D graphics environment</a:t>
            </a:r>
            <a:r>
              <a:rPr i="1" lang="en" sz="1100">
                <a:solidFill>
                  <a:srgbClr val="000000"/>
                </a:solidFill>
                <a:latin typeface="Arial"/>
                <a:ea typeface="Arial"/>
                <a:cs typeface="Arial"/>
                <a:sym typeface="Arial"/>
              </a:rPr>
              <a:t>. Computing in science &amp; engineering, 9(3), 90–95.</a:t>
            </a:r>
            <a:endParaRPr i="1"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i="1"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latin typeface="Arial"/>
                <a:ea typeface="Arial"/>
                <a:cs typeface="Arial"/>
                <a:sym typeface="Arial"/>
              </a:rPr>
              <a:t>Radford, A., Wu, J., Child, R., Luan, D., Amodei, D., Sutskever, I., &amp; others (2019). Language models are unsupervised multitask learners</a:t>
            </a:r>
            <a:r>
              <a:rPr i="1" lang="en" sz="1100">
                <a:solidFill>
                  <a:srgbClr val="000000"/>
                </a:solidFill>
                <a:latin typeface="Arial"/>
                <a:ea typeface="Arial"/>
                <a:cs typeface="Arial"/>
                <a:sym typeface="Arial"/>
              </a:rPr>
              <a:t>. OpenAI blog, 1(8), 9.</a:t>
            </a:r>
            <a:endParaRPr i="1"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i="1"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latin typeface="Arial"/>
                <a:ea typeface="Arial"/>
                <a:cs typeface="Arial"/>
                <a:sym typeface="Arial"/>
              </a:rPr>
              <a:t>Vasilyev, O., Dharnidharka, V., &amp; Bohannon, J. (2020). Fill in the BLANC: Human-free quality estimation of document summaries</a:t>
            </a:r>
            <a:r>
              <a:rPr i="1" lang="en" sz="1100">
                <a:solidFill>
                  <a:srgbClr val="000000"/>
                </a:solidFill>
                <a:latin typeface="Arial"/>
                <a:ea typeface="Arial"/>
                <a:cs typeface="Arial"/>
                <a:sym typeface="Arial"/>
              </a:rPr>
              <a:t>. arXiv preprint arXiv:2002.09836</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latin typeface="Arial"/>
                <a:ea typeface="Arial"/>
                <a:cs typeface="Arial"/>
                <a:sym typeface="Arial"/>
              </a:rPr>
              <a:t>Mendes, A., &amp; Antunes, C. (2009). Pattern mining with natural language processing: An exploratory approach. In </a:t>
            </a:r>
            <a:r>
              <a:rPr i="1" lang="en" sz="1100">
                <a:solidFill>
                  <a:srgbClr val="000000"/>
                </a:solidFill>
                <a:latin typeface="Arial"/>
                <a:ea typeface="Arial"/>
                <a:cs typeface="Arial"/>
                <a:sym typeface="Arial"/>
              </a:rPr>
              <a:t>International Workshop on Machine Learning and Data Mining in Pattern Recognition</a:t>
            </a:r>
            <a:r>
              <a:rPr lang="en" sz="1100">
                <a:solidFill>
                  <a:srgbClr val="000000"/>
                </a:solidFill>
                <a:latin typeface="Arial"/>
                <a:ea typeface="Arial"/>
                <a:cs typeface="Arial"/>
                <a:sym typeface="Arial"/>
              </a:rPr>
              <a:t> (pp. 266–279).</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latin typeface="Arial"/>
                <a:ea typeface="Arial"/>
                <a:cs typeface="Arial"/>
                <a:sym typeface="Arial"/>
              </a:rPr>
              <a:t>Rahman, C., Sohel, F., Naushad, P., &amp; Kamruzzaman, S. (2010). Text classification using the concept of association rule of data mining</a:t>
            </a:r>
            <a:r>
              <a:rPr i="1" lang="en" sz="1100">
                <a:solidFill>
                  <a:srgbClr val="000000"/>
                </a:solidFill>
                <a:latin typeface="Arial"/>
                <a:ea typeface="Arial"/>
                <a:cs typeface="Arial"/>
                <a:sym typeface="Arial"/>
              </a:rPr>
              <a:t>. arXiv preprint arXiv:1009.4582</a:t>
            </a:r>
            <a:r>
              <a:rPr lang="en" sz="1100">
                <a:solidFill>
                  <a:srgbClr val="000000"/>
                </a:solidFill>
                <a:latin typeface="Arial"/>
                <a:ea typeface="Arial"/>
                <a:cs typeface="Arial"/>
                <a:sym typeface="Arial"/>
              </a:rPr>
              <a:t>.</a:t>
            </a:r>
            <a:endParaRPr sz="1100">
              <a:solidFill>
                <a:srgbClr val="000000"/>
              </a:solidFill>
              <a:highlight>
                <a:srgbClr val="D9EAD3"/>
              </a:highlight>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latin typeface="Arial"/>
                <a:ea typeface="Arial"/>
                <a:cs typeface="Arial"/>
                <a:sym typeface="Arial"/>
              </a:rPr>
              <a:t>Zhang, Xingxing, Furu Wei, and Ming Zhou. "HIBERT: Document level pre-training of hierarchical bidirectional transformers for document summarization." </a:t>
            </a:r>
            <a:r>
              <a:rPr i="1" lang="en" sz="1100">
                <a:solidFill>
                  <a:srgbClr val="000000"/>
                </a:solidFill>
                <a:latin typeface="Arial"/>
                <a:ea typeface="Arial"/>
                <a:cs typeface="Arial"/>
                <a:sym typeface="Arial"/>
              </a:rPr>
              <a:t>arXiv preprint arXiv:1905.06566</a:t>
            </a:r>
            <a:r>
              <a:rPr lang="en" sz="1100">
                <a:solidFill>
                  <a:srgbClr val="000000"/>
                </a:solidFill>
                <a:latin typeface="Arial"/>
                <a:ea typeface="Arial"/>
                <a:cs typeface="Arial"/>
                <a:sym typeface="Arial"/>
              </a:rPr>
              <a:t> (2019).</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latin typeface="Arial"/>
                <a:ea typeface="Arial"/>
                <a:cs typeface="Arial"/>
                <a:sym typeface="Arial"/>
              </a:rPr>
              <a:t>Adhikari, Surabhi. "Nlp based machine learning approaches for text summarization." </a:t>
            </a:r>
            <a:r>
              <a:rPr i="1" lang="en" sz="1100">
                <a:solidFill>
                  <a:srgbClr val="000000"/>
                </a:solidFill>
                <a:latin typeface="Arial"/>
                <a:ea typeface="Arial"/>
                <a:cs typeface="Arial"/>
                <a:sym typeface="Arial"/>
              </a:rPr>
              <a:t>2020 Fourth International Conference on Computing Methodologies and Communication (ICCMC)</a:t>
            </a:r>
            <a:r>
              <a:rPr lang="en" sz="1100">
                <a:solidFill>
                  <a:srgbClr val="000000"/>
                </a:solidFill>
                <a:latin typeface="Arial"/>
                <a:ea typeface="Arial"/>
                <a:cs typeface="Arial"/>
                <a:sym typeface="Arial"/>
              </a:rPr>
              <a:t>. IEEE, 2020.</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latin typeface="Arial"/>
                <a:ea typeface="Arial"/>
                <a:cs typeface="Arial"/>
                <a:sym typeface="Arial"/>
              </a:rPr>
              <a:t>Gupta, Anushka, Diksha Chugh, and Rahul Katarya. "Automated news summarization using transformers." </a:t>
            </a:r>
            <a:r>
              <a:rPr i="1" lang="en" sz="1100">
                <a:solidFill>
                  <a:srgbClr val="000000"/>
                </a:solidFill>
                <a:latin typeface="Arial"/>
                <a:ea typeface="Arial"/>
                <a:cs typeface="Arial"/>
                <a:sym typeface="Arial"/>
              </a:rPr>
              <a:t>Sustainable Advanced Computing</a:t>
            </a:r>
            <a:r>
              <a:rPr lang="en" sz="1100">
                <a:solidFill>
                  <a:srgbClr val="000000"/>
                </a:solidFill>
                <a:latin typeface="Arial"/>
                <a:ea typeface="Arial"/>
                <a:cs typeface="Arial"/>
                <a:sym typeface="Arial"/>
              </a:rPr>
              <a:t>. Springer, Singapore, 2022. 249-259.</a:t>
            </a:r>
            <a:endParaRPr sz="1100">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34" name="Shape 334"/>
        <p:cNvGrpSpPr/>
        <p:nvPr/>
      </p:nvGrpSpPr>
      <p:grpSpPr>
        <a:xfrm>
          <a:off x="0" y="0"/>
          <a:ext cx="0" cy="0"/>
          <a:chOff x="0" y="0"/>
          <a:chExt cx="0" cy="0"/>
        </a:xfrm>
      </p:grpSpPr>
      <p:pic>
        <p:nvPicPr>
          <p:cNvPr id="335" name="Google Shape;335;p55"/>
          <p:cNvPicPr preferRelativeResize="0"/>
          <p:nvPr/>
        </p:nvPicPr>
        <p:blipFill>
          <a:blip r:embed="rId3">
            <a:alphaModFix amt="39000"/>
          </a:blip>
          <a:stretch>
            <a:fillRect/>
          </a:stretch>
        </p:blipFill>
        <p:spPr>
          <a:xfrm>
            <a:off x="-2194175" y="22350"/>
            <a:ext cx="11338176" cy="5143501"/>
          </a:xfrm>
          <a:prstGeom prst="rect">
            <a:avLst/>
          </a:prstGeom>
          <a:noFill/>
          <a:ln>
            <a:noFill/>
          </a:ln>
        </p:spPr>
      </p:pic>
      <p:sp>
        <p:nvSpPr>
          <p:cNvPr id="336" name="Google Shape;336;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2"/>
                </a:solidFill>
              </a:rPr>
              <a:t>References</a:t>
            </a:r>
            <a:endParaRPr>
              <a:solidFill>
                <a:schemeClr val="dk2"/>
              </a:solidFill>
            </a:endParaRPr>
          </a:p>
        </p:txBody>
      </p:sp>
      <p:sp>
        <p:nvSpPr>
          <p:cNvPr id="337" name="Google Shape;337;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en" sz="1100">
                <a:solidFill>
                  <a:srgbClr val="000000"/>
                </a:solidFill>
                <a:latin typeface="Arial"/>
                <a:ea typeface="Arial"/>
                <a:cs typeface="Arial"/>
                <a:sym typeface="Arial"/>
              </a:rPr>
              <a:t>Gao, Leo, et al. "The pile: An 800gb dataset of diverse text for language modeling." </a:t>
            </a:r>
            <a:r>
              <a:rPr i="1" lang="en" sz="1100">
                <a:solidFill>
                  <a:srgbClr val="000000"/>
                </a:solidFill>
                <a:latin typeface="Arial"/>
                <a:ea typeface="Arial"/>
                <a:cs typeface="Arial"/>
                <a:sym typeface="Arial"/>
              </a:rPr>
              <a:t>arXiv preprint arXiv:2101.00027</a:t>
            </a:r>
            <a:r>
              <a:rPr lang="en" sz="1100">
                <a:solidFill>
                  <a:srgbClr val="000000"/>
                </a:solidFill>
                <a:latin typeface="Arial"/>
                <a:ea typeface="Arial"/>
                <a:cs typeface="Arial"/>
                <a:sym typeface="Arial"/>
              </a:rPr>
              <a:t> (2020).</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latin typeface="Arial"/>
                <a:ea typeface="Arial"/>
                <a:cs typeface="Arial"/>
                <a:sym typeface="Arial"/>
              </a:rPr>
              <a:t>Hendrycks, Dan, et al. "Aligning ai with shared human values." </a:t>
            </a:r>
            <a:r>
              <a:rPr i="1" lang="en" sz="1100">
                <a:solidFill>
                  <a:srgbClr val="000000"/>
                </a:solidFill>
                <a:latin typeface="Arial"/>
                <a:ea typeface="Arial"/>
                <a:cs typeface="Arial"/>
                <a:sym typeface="Arial"/>
              </a:rPr>
              <a:t>arXiv preprint arXiv:2008.02275</a:t>
            </a:r>
            <a:r>
              <a:rPr lang="en" sz="1100">
                <a:solidFill>
                  <a:srgbClr val="000000"/>
                </a:solidFill>
                <a:latin typeface="Arial"/>
                <a:ea typeface="Arial"/>
                <a:cs typeface="Arial"/>
                <a:sym typeface="Arial"/>
              </a:rPr>
              <a:t> (2020).</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latin typeface="Arial"/>
                <a:ea typeface="Arial"/>
                <a:cs typeface="Arial"/>
                <a:sym typeface="Arial"/>
              </a:rPr>
              <a:t>Leming, James S. "Tell me a story: An evaluation of a literature-based character education programme." </a:t>
            </a:r>
            <a:r>
              <a:rPr i="1" lang="en" sz="1100">
                <a:solidFill>
                  <a:srgbClr val="000000"/>
                </a:solidFill>
                <a:latin typeface="Arial"/>
                <a:ea typeface="Arial"/>
                <a:cs typeface="Arial"/>
                <a:sym typeface="Arial"/>
              </a:rPr>
              <a:t>Journal of Moral Education</a:t>
            </a:r>
            <a:r>
              <a:rPr lang="en" sz="1100">
                <a:solidFill>
                  <a:srgbClr val="000000"/>
                </a:solidFill>
                <a:latin typeface="Arial"/>
                <a:ea typeface="Arial"/>
                <a:cs typeface="Arial"/>
                <a:sym typeface="Arial"/>
              </a:rPr>
              <a:t> 29.4 (2000): 413-427.</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latin typeface="Arial"/>
                <a:ea typeface="Arial"/>
                <a:cs typeface="Arial"/>
                <a:sym typeface="Arial"/>
              </a:rPr>
              <a:t>Francis, Leslie J., et al. "Evaluating the pilot Narnian Virtues Character Education English Curriculum Project: a study among 11-to 13-year-old students." </a:t>
            </a:r>
            <a:r>
              <a:rPr i="1" lang="en" sz="1100">
                <a:solidFill>
                  <a:srgbClr val="000000"/>
                </a:solidFill>
                <a:latin typeface="Arial"/>
                <a:ea typeface="Arial"/>
                <a:cs typeface="Arial"/>
                <a:sym typeface="Arial"/>
              </a:rPr>
              <a:t>Journal of Beliefs &amp; Values</a:t>
            </a:r>
            <a:r>
              <a:rPr lang="en" sz="1100">
                <a:solidFill>
                  <a:srgbClr val="000000"/>
                </a:solidFill>
                <a:latin typeface="Arial"/>
                <a:ea typeface="Arial"/>
                <a:cs typeface="Arial"/>
                <a:sym typeface="Arial"/>
              </a:rPr>
              <a:t> 39.2 (2018): 233-249.</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i="1"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latin typeface="Arial"/>
                <a:ea typeface="Arial"/>
                <a:cs typeface="Arial"/>
                <a:sym typeface="Arial"/>
              </a:rPr>
              <a:t>Irving, Geoffrey, and Amanda Askell. "AI safety needs social scientists." Distill 4.2 (2019): e14. </a:t>
            </a:r>
            <a:r>
              <a:rPr lang="en" sz="1100" u="sng">
                <a:solidFill>
                  <a:srgbClr val="1155CC"/>
                </a:solidFill>
                <a:latin typeface="Arial"/>
                <a:ea typeface="Arial"/>
                <a:cs typeface="Arial"/>
                <a:sym typeface="Arial"/>
                <a:hlinkClick r:id="rId4">
                  <a:extLst>
                    <a:ext uri="{A12FA001-AC4F-418D-AE19-62706E023703}">
                      <ahyp:hlinkClr val="tx"/>
                    </a:ext>
                  </a:extLst>
                </a:hlinkClick>
              </a:rPr>
              <a:t>AI Safety Needs Social Scientists</a:t>
            </a: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latin typeface="Arial"/>
                <a:ea typeface="Arial"/>
                <a:cs typeface="Arial"/>
                <a:sym typeface="Arial"/>
              </a:rPr>
              <a:t>Sezener, C.E. (2015). Inferring Human Values for Safe AGI Design. In: Bieger, J., Goertzel, B., Potapov, A. (eds) Artificial General Intelligence. AGI 2015. Lecture Notes in Computer Science(), vol 9205. Springer, Cham. </a:t>
            </a:r>
            <a:r>
              <a:rPr lang="en" sz="1100" u="sng">
                <a:solidFill>
                  <a:srgbClr val="1155CC"/>
                </a:solidFill>
                <a:latin typeface="Arial"/>
                <a:ea typeface="Arial"/>
                <a:cs typeface="Arial"/>
                <a:sym typeface="Arial"/>
                <a:hlinkClick r:id="rId5">
                  <a:extLst>
                    <a:ext uri="{A12FA001-AC4F-418D-AE19-62706E023703}">
                      <ahyp:hlinkClr val="tx"/>
                    </a:ext>
                  </a:extLst>
                </a:hlinkClick>
              </a:rPr>
              <a:t>https://doi.org/10.1007/978-3-319-21365-1_16</a:t>
            </a: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latin typeface="Arial"/>
                <a:ea typeface="Arial"/>
                <a:cs typeface="Arial"/>
                <a:sym typeface="Arial"/>
              </a:rPr>
              <a:t>Sarma, G.P., Hay, N.J., Safron, A. (2018). AI Safety and Reproducibility: Establishing Robust Foundations for the Neuropsychology of Human Values. In: Gallina, B., Skavhaug, A., Schoitsch, E., Bitsch, F. (eds) Computer Safety, Reliability, and Security. SAFECOMP 2018. Lecture Notes in Computer Science, vol 11094. Springer, Cham. </a:t>
            </a:r>
            <a:r>
              <a:rPr lang="en" sz="1100" u="sng">
                <a:solidFill>
                  <a:srgbClr val="1155CC"/>
                </a:solidFill>
                <a:latin typeface="Arial"/>
                <a:ea typeface="Arial"/>
                <a:cs typeface="Arial"/>
                <a:sym typeface="Arial"/>
                <a:hlinkClick r:id="rId6">
                  <a:extLst>
                    <a:ext uri="{A12FA001-AC4F-418D-AE19-62706E023703}">
                      <ahyp:hlinkClr val="tx"/>
                    </a:ext>
                  </a:extLst>
                </a:hlinkClick>
              </a:rPr>
              <a:t>https://doi.org/10.1007/978-3-319-99229-7_45</a:t>
            </a: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latin typeface="Arial"/>
                <a:ea typeface="Arial"/>
                <a:cs typeface="Arial"/>
                <a:sym typeface="Arial"/>
              </a:rPr>
              <a:t>Wertheimer, T. (2021, July 23). Blake Lemoine: Google fires engineer who said AI tech has feelings. </a:t>
            </a:r>
            <a:r>
              <a:rPr i="1" lang="en" sz="1100">
                <a:solidFill>
                  <a:srgbClr val="000000"/>
                </a:solidFill>
                <a:latin typeface="Arial"/>
                <a:ea typeface="Arial"/>
                <a:cs typeface="Arial"/>
                <a:sym typeface="Arial"/>
              </a:rPr>
              <a:t>BBC News</a:t>
            </a:r>
            <a:r>
              <a:rPr lang="en" sz="1100">
                <a:solidFill>
                  <a:srgbClr val="000000"/>
                </a:solidFill>
                <a:latin typeface="Arial"/>
                <a:ea typeface="Arial"/>
                <a:cs typeface="Arial"/>
                <a:sym typeface="Arial"/>
              </a:rPr>
              <a:t>. Retrieved from </a:t>
            </a:r>
            <a:r>
              <a:rPr lang="en" sz="1100" u="sng">
                <a:solidFill>
                  <a:srgbClr val="1155CC"/>
                </a:solidFill>
                <a:latin typeface="Arial"/>
                <a:ea typeface="Arial"/>
                <a:cs typeface="Arial"/>
                <a:sym typeface="Arial"/>
                <a:hlinkClick r:id="rId7">
                  <a:extLst>
                    <a:ext uri="{A12FA001-AC4F-418D-AE19-62706E023703}">
                      <ahyp:hlinkClr val="tx"/>
                    </a:ext>
                  </a:extLst>
                </a:hlinkClick>
              </a:rPr>
              <a:t>https://www.bbc.com/news/technology-62275326</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rPr lang="en" sz="1100">
                <a:solidFill>
                  <a:srgbClr val="000000"/>
                </a:solidFill>
                <a:latin typeface="Arial"/>
                <a:ea typeface="Arial"/>
                <a:cs typeface="Arial"/>
                <a:sym typeface="Arial"/>
              </a:rPr>
              <a:t>Muehlhauser, Luke, and Louie Helm. "The singularity and machine ethics." </a:t>
            </a:r>
            <a:r>
              <a:rPr i="1" lang="en" sz="1100">
                <a:solidFill>
                  <a:srgbClr val="000000"/>
                </a:solidFill>
                <a:latin typeface="Arial"/>
                <a:ea typeface="Arial"/>
                <a:cs typeface="Arial"/>
                <a:sym typeface="Arial"/>
              </a:rPr>
              <a:t>Singularity Hypotheses</a:t>
            </a:r>
            <a:r>
              <a:rPr lang="en" sz="1100">
                <a:solidFill>
                  <a:srgbClr val="000000"/>
                </a:solidFill>
                <a:latin typeface="Arial"/>
                <a:ea typeface="Arial"/>
                <a:cs typeface="Arial"/>
                <a:sym typeface="Arial"/>
              </a:rPr>
              <a:t>. Springer, Berlin, Heidelberg, 2012. 101-126.</a:t>
            </a:r>
            <a:endParaRPr sz="11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rPr lang="en" sz="1100">
                <a:solidFill>
                  <a:srgbClr val="000000"/>
                </a:solidFill>
                <a:latin typeface="Arial"/>
                <a:ea typeface="Arial"/>
                <a:cs typeface="Arial"/>
                <a:sym typeface="Arial"/>
              </a:rPr>
              <a:t>Jiao, Fangkai, et al. "Rept: Bridging language models and machine reading comprehension via retrieval-based pre-training." </a:t>
            </a:r>
            <a:r>
              <a:rPr i="1" lang="en" sz="1100">
                <a:solidFill>
                  <a:srgbClr val="000000"/>
                </a:solidFill>
                <a:latin typeface="Arial"/>
                <a:ea typeface="Arial"/>
                <a:cs typeface="Arial"/>
                <a:sym typeface="Arial"/>
              </a:rPr>
              <a:t>arXiv preprint arXiv:2105.04201</a:t>
            </a:r>
            <a:r>
              <a:rPr lang="en" sz="1100">
                <a:solidFill>
                  <a:srgbClr val="000000"/>
                </a:solidFill>
                <a:latin typeface="Arial"/>
                <a:ea typeface="Arial"/>
                <a:cs typeface="Arial"/>
                <a:sym typeface="Arial"/>
              </a:rPr>
              <a:t> (2021).</a:t>
            </a:r>
            <a:endParaRPr sz="1100">
              <a:solidFill>
                <a:srgbClr val="000000"/>
              </a:solidFill>
              <a:latin typeface="Arial"/>
              <a:ea typeface="Arial"/>
              <a:cs typeface="Arial"/>
              <a:sym typeface="Arial"/>
            </a:endParaRPr>
          </a:p>
          <a:p>
            <a:pPr indent="0" lvl="0" marL="0" rtl="0" algn="l">
              <a:lnSpc>
                <a:spcPct val="100000"/>
              </a:lnSpc>
              <a:spcBef>
                <a:spcPts val="1200"/>
              </a:spcBef>
              <a:spcAft>
                <a:spcPts val="1200"/>
              </a:spcAft>
              <a:buNone/>
            </a:pPr>
            <a:r>
              <a:rPr lang="en" sz="1100">
                <a:solidFill>
                  <a:srgbClr val="000000"/>
                </a:solidFill>
                <a:latin typeface="Arial"/>
                <a:ea typeface="Arial"/>
                <a:cs typeface="Arial"/>
                <a:sym typeface="Arial"/>
              </a:rPr>
              <a:t>All illustrations are in the public domain.</a:t>
            </a:r>
            <a:endParaRPr sz="1100">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41" name="Shape 341"/>
        <p:cNvGrpSpPr/>
        <p:nvPr/>
      </p:nvGrpSpPr>
      <p:grpSpPr>
        <a:xfrm>
          <a:off x="0" y="0"/>
          <a:ext cx="0" cy="0"/>
          <a:chOff x="0" y="0"/>
          <a:chExt cx="0" cy="0"/>
        </a:xfrm>
      </p:grpSpPr>
      <p:pic>
        <p:nvPicPr>
          <p:cNvPr id="342" name="Google Shape;342;p56"/>
          <p:cNvPicPr preferRelativeResize="0"/>
          <p:nvPr/>
        </p:nvPicPr>
        <p:blipFill>
          <a:blip r:embed="rId3">
            <a:alphaModFix amt="39000"/>
          </a:blip>
          <a:stretch>
            <a:fillRect/>
          </a:stretch>
        </p:blipFill>
        <p:spPr>
          <a:xfrm>
            <a:off x="-2194175" y="22350"/>
            <a:ext cx="11338176" cy="5143501"/>
          </a:xfrm>
          <a:prstGeom prst="rect">
            <a:avLst/>
          </a:prstGeom>
          <a:noFill/>
          <a:ln>
            <a:noFill/>
          </a:ln>
        </p:spPr>
      </p:pic>
      <p:sp>
        <p:nvSpPr>
          <p:cNvPr id="343" name="Google Shape;343;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2"/>
                </a:solidFill>
              </a:rPr>
              <a:t>Cohen’s Kappa Formula</a:t>
            </a:r>
            <a:endParaRPr>
              <a:solidFill>
                <a:schemeClr val="dk2"/>
              </a:solidFill>
            </a:endParaRPr>
          </a:p>
        </p:txBody>
      </p:sp>
      <p:pic>
        <p:nvPicPr>
          <p:cNvPr id="344" name="Google Shape;344;p56"/>
          <p:cNvPicPr preferRelativeResize="0"/>
          <p:nvPr/>
        </p:nvPicPr>
        <p:blipFill>
          <a:blip r:embed="rId4">
            <a:alphaModFix amt="73000"/>
          </a:blip>
          <a:stretch>
            <a:fillRect/>
          </a:stretch>
        </p:blipFill>
        <p:spPr>
          <a:xfrm>
            <a:off x="843175" y="1856825"/>
            <a:ext cx="7403375" cy="1939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Preprocessing using Python pandas </a:t>
            </a:r>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400"/>
              <a:t>Aesop’s Fables</a:t>
            </a:r>
            <a:endParaRPr b="1" i="1" sz="1400"/>
          </a:p>
          <a:p>
            <a:pPr indent="0" lvl="0" marL="0" rtl="0" algn="l">
              <a:spcBef>
                <a:spcPts val="1200"/>
              </a:spcBef>
              <a:spcAft>
                <a:spcPts val="0"/>
              </a:spcAft>
              <a:buNone/>
            </a:pPr>
            <a:r>
              <a:rPr lang="en" sz="1400"/>
              <a:t>Mean word count: 164				Maximum word count: 430</a:t>
            </a:r>
            <a:endParaRPr sz="1400"/>
          </a:p>
          <a:p>
            <a:pPr indent="0" lvl="0" marL="0" rtl="0" algn="l">
              <a:spcBef>
                <a:spcPts val="1200"/>
              </a:spcBef>
              <a:spcAft>
                <a:spcPts val="0"/>
              </a:spcAft>
              <a:buNone/>
            </a:pPr>
            <a:r>
              <a:rPr lang="en" sz="1400"/>
              <a:t>Mean character length: 838			Maximum character length: 2207</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rPr b="1" i="1" lang="en" sz="1400"/>
              <a:t>Global Folktales</a:t>
            </a:r>
            <a:endParaRPr b="1" i="1" sz="1400"/>
          </a:p>
          <a:p>
            <a:pPr indent="0" lvl="0" marL="0" rtl="0" algn="l">
              <a:spcBef>
                <a:spcPts val="1200"/>
              </a:spcBef>
              <a:spcAft>
                <a:spcPts val="0"/>
              </a:spcAft>
              <a:buNone/>
            </a:pPr>
            <a:r>
              <a:rPr lang="en" sz="1400"/>
              <a:t>Mean word count: 1828			56 nations (removed Greece to avoid Aesop overlap)</a:t>
            </a:r>
            <a:endParaRPr sz="1400"/>
          </a:p>
          <a:p>
            <a:pPr indent="-317500" lvl="0" marL="457200" rtl="0" algn="l">
              <a:spcBef>
                <a:spcPts val="1200"/>
              </a:spcBef>
              <a:spcAft>
                <a:spcPts val="0"/>
              </a:spcAft>
              <a:buSzPts val="1400"/>
              <a:buChar char="●"/>
            </a:pPr>
            <a:r>
              <a:rPr lang="en" sz="1400"/>
              <a:t>Since the average folktale is much longer than an Aesop, must filter out overly-long texts.</a:t>
            </a:r>
            <a:endParaRPr sz="1400"/>
          </a:p>
          <a:p>
            <a:pPr indent="-317500" lvl="0" marL="457200" rtl="0" algn="l">
              <a:spcBef>
                <a:spcPts val="0"/>
              </a:spcBef>
              <a:spcAft>
                <a:spcPts val="0"/>
              </a:spcAft>
              <a:buSzPts val="1400"/>
              <a:buChar char="●"/>
            </a:pPr>
            <a:r>
              <a:rPr lang="en" sz="1400"/>
              <a:t>Filtered folktales with a maximum word count of 400 since most Aesop’s fables are &lt;400 words. Left with 375 folktales under 400 words.</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GPT-J-6B </a:t>
            </a:r>
            <a:endParaRPr/>
          </a:p>
        </p:txBody>
      </p:sp>
      <p:sp>
        <p:nvSpPr>
          <p:cNvPr id="89" name="Google Shape;89;p1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61950" lvl="0" marL="457200" rtl="0" algn="l">
              <a:spcBef>
                <a:spcPts val="0"/>
              </a:spcBef>
              <a:spcAft>
                <a:spcPts val="0"/>
              </a:spcAft>
              <a:buSzPts val="2100"/>
              <a:buChar char="●"/>
            </a:pPr>
            <a:r>
              <a:rPr lang="en" sz="2100"/>
              <a:t>Created by Ben Wang and Aran Komatsuzaki from </a:t>
            </a:r>
            <a:r>
              <a:rPr lang="en" sz="2100"/>
              <a:t>EleutherAI</a:t>
            </a:r>
            <a:endParaRPr sz="2100"/>
          </a:p>
          <a:p>
            <a:pPr indent="-361950" lvl="0" marL="457200" rtl="0" algn="l">
              <a:spcBef>
                <a:spcPts val="0"/>
              </a:spcBef>
              <a:spcAft>
                <a:spcPts val="0"/>
              </a:spcAft>
              <a:buSzPts val="2100"/>
              <a:buChar char="●"/>
            </a:pPr>
            <a:r>
              <a:rPr lang="en" sz="2100"/>
              <a:t>GPT stands for generative pre-trained transformer</a:t>
            </a:r>
            <a:endParaRPr sz="2100"/>
          </a:p>
          <a:p>
            <a:pPr indent="-361950" lvl="0" marL="457200" rtl="0" algn="l">
              <a:spcBef>
                <a:spcPts val="0"/>
              </a:spcBef>
              <a:spcAft>
                <a:spcPts val="0"/>
              </a:spcAft>
              <a:buSzPts val="2100"/>
              <a:buChar char="●"/>
            </a:pPr>
            <a:r>
              <a:rPr lang="en" sz="2100"/>
              <a:t>6 billion parameter, autoregressive text generation model </a:t>
            </a:r>
            <a:endParaRPr sz="2100"/>
          </a:p>
          <a:p>
            <a:pPr indent="-361950" lvl="0" marL="457200" rtl="0" algn="l">
              <a:spcBef>
                <a:spcPts val="0"/>
              </a:spcBef>
              <a:spcAft>
                <a:spcPts val="0"/>
              </a:spcAft>
              <a:buSzPts val="2100"/>
              <a:buChar char="●"/>
            </a:pPr>
            <a:r>
              <a:rPr lang="en" sz="2100"/>
              <a:t>J refers to the JAX mesh used to speed up model training</a:t>
            </a:r>
            <a:endParaRPr sz="2100"/>
          </a:p>
        </p:txBody>
      </p:sp>
      <p:sp>
        <p:nvSpPr>
          <p:cNvPr id="90" name="Google Shape;90;p18"/>
          <p:cNvSpPr txBox="1"/>
          <p:nvPr/>
        </p:nvSpPr>
        <p:spPr>
          <a:xfrm>
            <a:off x="6228425" y="531275"/>
            <a:ext cx="349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999999"/>
                </a:solidFill>
                <a:latin typeface="Roboto"/>
                <a:ea typeface="Roboto"/>
                <a:cs typeface="Roboto"/>
                <a:sym typeface="Roboto"/>
              </a:rPr>
              <a:t>Wang &amp; Komatsuzaki (2021)</a:t>
            </a:r>
            <a:endParaRPr>
              <a:solidFill>
                <a:srgbClr val="999999"/>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GPT-J-6B</a:t>
            </a:r>
            <a:endParaRPr/>
          </a:p>
        </p:txBody>
      </p:sp>
      <p:sp>
        <p:nvSpPr>
          <p:cNvPr id="96" name="Google Shape;96;p19"/>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361950" lvl="0" marL="457200" rtl="0" algn="l">
              <a:spcBef>
                <a:spcPts val="0"/>
              </a:spcBef>
              <a:spcAft>
                <a:spcPts val="0"/>
              </a:spcAft>
              <a:buSzPts val="2100"/>
              <a:buChar char="●"/>
            </a:pPr>
            <a:r>
              <a:rPr lang="en" sz="2100"/>
              <a:t>Same tokenizer as GPT-2/3 (Radford 2019)</a:t>
            </a:r>
            <a:endParaRPr sz="2100"/>
          </a:p>
          <a:p>
            <a:pPr indent="-361950" lvl="0" marL="457200" rtl="0" algn="l">
              <a:spcBef>
                <a:spcPts val="0"/>
              </a:spcBef>
              <a:spcAft>
                <a:spcPts val="0"/>
              </a:spcAft>
              <a:buSzPts val="2100"/>
              <a:buChar char="●"/>
            </a:pPr>
            <a:r>
              <a:rPr lang="en" sz="2100"/>
              <a:t>Trained on The Pile (400B tokens dataset with 800GB text)</a:t>
            </a:r>
            <a:endParaRPr sz="2100"/>
          </a:p>
          <a:p>
            <a:pPr indent="-361950" lvl="0" marL="457200" rtl="0" algn="l">
              <a:spcBef>
                <a:spcPts val="0"/>
              </a:spcBef>
              <a:spcAft>
                <a:spcPts val="0"/>
              </a:spcAft>
              <a:buSzPts val="2100"/>
              <a:buChar char="●"/>
            </a:pPr>
            <a:r>
              <a:rPr lang="en" sz="2100"/>
              <a:t>Uses cross-entropy loss to maximize the likelihood of predicting the next token (left-to-right text generation)</a:t>
            </a:r>
            <a:endParaRPr sz="2100"/>
          </a:p>
          <a:p>
            <a:pPr indent="-361950" lvl="0" marL="457200" rtl="0" algn="l">
              <a:spcBef>
                <a:spcPts val="0"/>
              </a:spcBef>
              <a:spcAft>
                <a:spcPts val="0"/>
              </a:spcAft>
              <a:buSzPts val="2100"/>
              <a:buChar char="●"/>
            </a:pPr>
            <a:r>
              <a:rPr lang="en" sz="2100"/>
              <a:t>Reached similar benchmarks to OpenAI’s 6.7B GPT-3 Curie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Why GPT-J?</a:t>
            </a:r>
            <a:endParaRPr/>
          </a:p>
        </p:txBody>
      </p:sp>
      <p:sp>
        <p:nvSpPr>
          <p:cNvPr id="102" name="Google Shape;102;p20"/>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369093" lvl="0" marL="457200" rtl="0" algn="l">
              <a:lnSpc>
                <a:spcPct val="95000"/>
              </a:lnSpc>
              <a:spcBef>
                <a:spcPts val="0"/>
              </a:spcBef>
              <a:spcAft>
                <a:spcPts val="0"/>
              </a:spcAft>
              <a:buSzPts val="2213"/>
              <a:buChar char="●"/>
            </a:pPr>
            <a:r>
              <a:rPr lang="en" sz="2212"/>
              <a:t>Hugging Face API access easily </a:t>
            </a:r>
            <a:r>
              <a:rPr lang="en" sz="2212"/>
              <a:t>available</a:t>
            </a:r>
            <a:r>
              <a:rPr lang="en" sz="2212"/>
              <a:t>: no need to self-host</a:t>
            </a:r>
            <a:endParaRPr sz="2212"/>
          </a:p>
          <a:p>
            <a:pPr indent="-369093" lvl="0" marL="457200" rtl="0" algn="l">
              <a:lnSpc>
                <a:spcPct val="95000"/>
              </a:lnSpc>
              <a:spcBef>
                <a:spcPts val="0"/>
              </a:spcBef>
              <a:spcAft>
                <a:spcPts val="0"/>
              </a:spcAft>
              <a:buSzPts val="2213"/>
              <a:buChar char="●"/>
            </a:pPr>
            <a:r>
              <a:rPr lang="en" sz="2212"/>
              <a:t>GPT-J’s input sequence accepts 2048 tokens, so several fables are able to fit into the model’s input prompt (vs. other models with </a:t>
            </a:r>
            <a:r>
              <a:rPr lang="en" sz="2212"/>
              <a:t>smaller</a:t>
            </a:r>
            <a:r>
              <a:rPr lang="en" sz="2212"/>
              <a:t> input sequences)</a:t>
            </a:r>
            <a:endParaRPr sz="2212"/>
          </a:p>
          <a:p>
            <a:pPr indent="-369093" lvl="0" marL="457200" rtl="0" algn="l">
              <a:lnSpc>
                <a:spcPct val="95000"/>
              </a:lnSpc>
              <a:spcBef>
                <a:spcPts val="0"/>
              </a:spcBef>
              <a:spcAft>
                <a:spcPts val="0"/>
              </a:spcAft>
              <a:buSzPts val="2213"/>
              <a:buChar char="●"/>
            </a:pPr>
            <a:r>
              <a:rPr lang="en" sz="2212"/>
              <a:t>Other LLMs were considered, but decided against due to their smaller  input sequence limit, such as T5 with 512 maximum sequence tokens and BART with 1024 tokens.</a:t>
            </a:r>
            <a:endParaRPr sz="2212"/>
          </a:p>
          <a:p>
            <a:pPr indent="0" lvl="0" marL="914400" rtl="0" algn="l">
              <a:lnSpc>
                <a:spcPct val="95000"/>
              </a:lnSpc>
              <a:spcBef>
                <a:spcPts val="1200"/>
              </a:spcBef>
              <a:spcAft>
                <a:spcPts val="1200"/>
              </a:spcAft>
              <a:buSzPts val="1018"/>
              <a:buNone/>
            </a:pPr>
            <a:r>
              <a:t/>
            </a:r>
            <a:endParaRPr sz="2312"/>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Why GPT-J?</a:t>
            </a:r>
            <a:endParaRPr/>
          </a:p>
        </p:txBody>
      </p:sp>
      <p:sp>
        <p:nvSpPr>
          <p:cNvPr id="108" name="Google Shape;10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75443" lvl="0" marL="457200" rtl="0" algn="l">
              <a:spcBef>
                <a:spcPts val="0"/>
              </a:spcBef>
              <a:spcAft>
                <a:spcPts val="0"/>
              </a:spcAft>
              <a:buSzPct val="100000"/>
              <a:buChar char="●"/>
            </a:pPr>
            <a:r>
              <a:rPr lang="en" sz="2500"/>
              <a:t>LLMs are frequently used for text summarization tasks (Gupta 2022, Adhikari 2020, Zhang 2019)</a:t>
            </a:r>
            <a:endParaRPr sz="2500"/>
          </a:p>
          <a:p>
            <a:pPr indent="0" lvl="0" marL="457200" rtl="0" algn="l">
              <a:spcBef>
                <a:spcPts val="1200"/>
              </a:spcBef>
              <a:spcAft>
                <a:spcPts val="0"/>
              </a:spcAft>
              <a:buNone/>
            </a:pPr>
            <a:r>
              <a:rPr lang="en" sz="2500"/>
              <a:t>→ This project treats the moral lesson as a specific type of summary.</a:t>
            </a:r>
            <a:endParaRPr sz="2500"/>
          </a:p>
          <a:p>
            <a:pPr indent="-375443" lvl="0" marL="457200" rtl="0" algn="l">
              <a:spcBef>
                <a:spcPts val="1200"/>
              </a:spcBef>
              <a:spcAft>
                <a:spcPts val="0"/>
              </a:spcAft>
              <a:buSzPct val="100000"/>
              <a:buChar char="●"/>
            </a:pPr>
            <a:r>
              <a:rPr lang="en" sz="2500"/>
              <a:t>Few-Shot Learning: </a:t>
            </a:r>
            <a:endParaRPr sz="2500"/>
          </a:p>
          <a:p>
            <a:pPr indent="0" lvl="0" marL="914400" rtl="0" algn="l">
              <a:spcBef>
                <a:spcPts val="1200"/>
              </a:spcBef>
              <a:spcAft>
                <a:spcPts val="1200"/>
              </a:spcAft>
              <a:buNone/>
            </a:pPr>
            <a:r>
              <a:rPr lang="en" sz="2500"/>
              <a:t>The model is prompted with several samples of the task, then left to complete the task (generate appropriate text) on the final entry of the prompt.</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